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  <p:sldMasterId id="2147483686" r:id="rId2"/>
  </p:sldMasterIdLst>
  <p:notesMasterIdLst>
    <p:notesMasterId r:id="rId24"/>
  </p:notesMasterIdLst>
  <p:sldIdLst>
    <p:sldId id="263" r:id="rId3"/>
    <p:sldId id="256" r:id="rId4"/>
    <p:sldId id="285" r:id="rId5"/>
    <p:sldId id="286" r:id="rId6"/>
    <p:sldId id="287" r:id="rId7"/>
    <p:sldId id="271" r:id="rId8"/>
    <p:sldId id="272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3" r:id="rId17"/>
    <p:sldId id="274" r:id="rId18"/>
    <p:sldId id="275" r:id="rId19"/>
    <p:sldId id="319" r:id="rId20"/>
    <p:sldId id="276" r:id="rId21"/>
    <p:sldId id="279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7" userDrawn="1">
          <p15:clr>
            <a:srgbClr val="A4A3A4"/>
          </p15:clr>
        </p15:guide>
        <p15:guide id="2" pos="3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84"/>
      </p:cViewPr>
      <p:guideLst>
        <p:guide orient="horz" pos="2207"/>
        <p:guide pos="3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E2CBE-A89E-4FD5-ADDB-30174D2EF1D0}" type="datetimeFigureOut">
              <a:rPr lang="en-SG" smtClean="0"/>
              <a:t>31/10/2021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E784B-06CE-4DEA-AC70-E75E1A81C68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7926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b="0" dirty="0">
                <a:latin typeface="Arial" panose="020B0604020202020204" pitchFamily="34" charset="0"/>
              </a:rPr>
              <a:t>1</a:t>
            </a:fld>
            <a:endParaRPr lang="en-US" altLang="en-US" sz="1200" b="0" dirty="0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253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4903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E784B-06CE-4DEA-AC70-E75E1A81C68B}" type="slidenum">
              <a:rPr lang="en-SG" smtClean="0"/>
              <a:t>11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5340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79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85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23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952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218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503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171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158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793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916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568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74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95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319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908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704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03663"/>
            <a:ext cx="53848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03663"/>
            <a:ext cx="53848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055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2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28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7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09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60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6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29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1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53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24.jpeg"/><Relationship Id="rId4" Type="http://schemas.openxmlformats.org/officeDocument/2006/relationships/image" Target="../media/image2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2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file:///F:\Chuyen%20de%203\That-La-Hay.mp3" TargetMode="External"/><Relationship Id="rId1" Type="http://schemas.microsoft.com/office/2007/relationships/media" Target="file:///F:\Chuyen%20de%203\That-La-Hay.mp3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3.mp3"/><Relationship Id="rId7" Type="http://schemas.openxmlformats.org/officeDocument/2006/relationships/image" Target="../media/image8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0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3.mp3"/><Relationship Id="rId7" Type="http://schemas.openxmlformats.org/officeDocument/2006/relationships/image" Target="../media/image8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0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3.mp3"/><Relationship Id="rId7" Type="http://schemas.openxmlformats.org/officeDocument/2006/relationships/image" Target="../media/image8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0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../GIAO-AN-POP/THI-GV/Baicu-NVD.gsp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22.GIF"/><Relationship Id="rId4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2" descr="nature%20(19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5391150"/>
            <a:ext cx="1066800" cy="93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Picture 13" descr="DSTARS-P"/>
          <p:cNvPicPr>
            <a:picLocks noChangeAspect="1"/>
          </p:cNvPicPr>
          <p:nvPr/>
        </p:nvPicPr>
        <p:blipFill>
          <a:blip r:embed="rId5">
            <a:lum contrast="-6000"/>
          </a:blip>
          <a:stretch>
            <a:fillRect/>
          </a:stretch>
        </p:blipFill>
        <p:spPr>
          <a:xfrm>
            <a:off x="4438650" y="3890964"/>
            <a:ext cx="1200150" cy="1062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Picture 15" descr="DSTARS-P"/>
          <p:cNvPicPr>
            <a:picLocks noChangeAspect="1"/>
          </p:cNvPicPr>
          <p:nvPr/>
        </p:nvPicPr>
        <p:blipFill>
          <a:blip r:embed="rId5">
            <a:lum contrast="-6000"/>
          </a:blip>
          <a:stretch>
            <a:fillRect/>
          </a:stretch>
        </p:blipFill>
        <p:spPr>
          <a:xfrm>
            <a:off x="8610600" y="1524000"/>
            <a:ext cx="1200150" cy="1062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2457451" y="457201"/>
            <a:ext cx="7448549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10" dirty="0">
                <a:ln w="9525">
                  <a:solidFill>
                    <a:srgbClr val="FF00FF"/>
                  </a:solidFill>
                  <a:round/>
                </a:ln>
                <a:solidFill>
                  <a:schemeClr val="accent6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ỦY BAN NHÂN DÂN </a:t>
            </a:r>
            <a:r>
              <a:rPr lang="en-US" sz="2400" kern="10">
                <a:ln w="9525">
                  <a:solidFill>
                    <a:srgbClr val="FF00FF"/>
                  </a:solidFill>
                  <a:round/>
                </a:ln>
                <a:solidFill>
                  <a:schemeClr val="accent6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QUẬN </a:t>
            </a:r>
            <a:r>
              <a:rPr lang="en-US" sz="2400" kern="10">
                <a:ln w="9525">
                  <a:solidFill>
                    <a:srgbClr val="FF00FF"/>
                  </a:solidFill>
                  <a:round/>
                </a:ln>
                <a:solidFill>
                  <a:schemeClr val="accent6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PHÚ NHUẬN</a:t>
            </a:r>
            <a:endParaRPr lang="en-US" sz="2400" kern="10" dirty="0">
              <a:ln w="9525">
                <a:solidFill>
                  <a:srgbClr val="FF00FF"/>
                </a:solidFill>
                <a:round/>
              </a:ln>
              <a:solidFill>
                <a:schemeClr val="accent6">
                  <a:lumMod val="10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10">
                <a:ln w="9525">
                  <a:solidFill>
                    <a:srgbClr val="FF00FF"/>
                  </a:solidFill>
                  <a:round/>
                </a:ln>
                <a:solidFill>
                  <a:schemeClr val="accent6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TRƯỜNG TIỂU HỌC NGUYỄN ĐÌNH CHÍNH</a:t>
            </a:r>
            <a:endParaRPr lang="en-SG" sz="2800" b="1" kern="10" dirty="0">
              <a:ln w="9525">
                <a:solidFill>
                  <a:srgbClr val="FF00FF"/>
                </a:solidFill>
                <a:round/>
              </a:ln>
              <a:solidFill>
                <a:schemeClr val="accent6">
                  <a:lumMod val="10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5524" y="2055020"/>
            <a:ext cx="777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kern="1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MÔN </a:t>
            </a:r>
            <a:r>
              <a:rPr lang="en-US" sz="4000" b="1" kern="1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TOÁN - </a:t>
            </a:r>
            <a:r>
              <a:rPr lang="en-US" altLang="en-SG" sz="4000" b="1" kern="1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LỚP 3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SG" sz="4000" b="1" kern="1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BÀI : THỰC HÀNH ĐO ĐỘ DÀI</a:t>
            </a:r>
            <a:endParaRPr lang="en-US" altLang="en-SG" sz="4000" b="1" kern="10" dirty="0">
              <a:ln w="9525">
                <a:solidFill>
                  <a:srgbClr val="FF00FF"/>
                </a:solidFill>
                <a:round/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84" name="Picture 28" descr="thuo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755" y="2438401"/>
            <a:ext cx="8305800" cy="1160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1676401" y="4552316"/>
            <a:ext cx="8853805" cy="129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800" b="0" dirty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en-US" altLang="en-US" sz="2400" b="0" dirty="0">
                <a:solidFill>
                  <a:schemeClr val="accent4">
                    <a:lumMod val="50000"/>
                  </a:schemeClr>
                </a:solidFill>
              </a:rPr>
              <a:t>- </a:t>
            </a:r>
            <a:r>
              <a:rPr lang="en-US" altLang="en-US" sz="2400" b="0" dirty="0" err="1">
                <a:solidFill>
                  <a:schemeClr val="accent4">
                    <a:lumMod val="50000"/>
                  </a:schemeClr>
                </a:solidFill>
              </a:rPr>
              <a:t>Dùng</a:t>
            </a:r>
            <a:r>
              <a:rPr lang="en-US" altLang="en-US" sz="2400" b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accent4">
                    <a:lumMod val="50000"/>
                  </a:schemeClr>
                </a:solidFill>
              </a:rPr>
              <a:t>thước</a:t>
            </a:r>
            <a:r>
              <a:rPr lang="en-US" altLang="en-US" sz="2400" b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accent4">
                    <a:lumMod val="50000"/>
                  </a:schemeClr>
                </a:solidFill>
              </a:rPr>
              <a:t>kẻ</a:t>
            </a:r>
            <a:r>
              <a:rPr lang="en-US" altLang="en-US" sz="2400" b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accent4">
                    <a:lumMod val="50000"/>
                  </a:schemeClr>
                </a:solidFill>
              </a:rPr>
              <a:t>sẵn</a:t>
            </a:r>
            <a:r>
              <a:rPr lang="en-US" altLang="en-US" sz="2400" b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accent4">
                    <a:lumMod val="50000"/>
                  </a:schemeClr>
                </a:solidFill>
              </a:rPr>
              <a:t>một</a:t>
            </a:r>
            <a:r>
              <a:rPr lang="en-US" altLang="en-US" sz="2400" b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accent4">
                    <a:lumMod val="50000"/>
                  </a:schemeClr>
                </a:solidFill>
              </a:rPr>
              <a:t>đường</a:t>
            </a:r>
            <a:r>
              <a:rPr lang="en-US" altLang="en-US" sz="2400" b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accent4">
                    <a:lumMod val="50000"/>
                  </a:schemeClr>
                </a:solidFill>
              </a:rPr>
              <a:t>thẳng</a:t>
            </a:r>
            <a:r>
              <a:rPr lang="en-US" altLang="en-US" sz="2400" b="0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en-US" altLang="en-US" sz="2400" b="0" dirty="0" err="1">
                <a:solidFill>
                  <a:schemeClr val="accent4">
                    <a:lumMod val="50000"/>
                  </a:schemeClr>
                </a:solidFill>
              </a:rPr>
              <a:t>Lấy</a:t>
            </a:r>
            <a:r>
              <a:rPr lang="en-US" altLang="en-US" sz="2400" b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accent4">
                    <a:lumMod val="50000"/>
                  </a:schemeClr>
                </a:solidFill>
              </a:rPr>
              <a:t>điểm</a:t>
            </a:r>
            <a:r>
              <a:rPr lang="en-US" altLang="en-US" sz="2400" b="0" dirty="0">
                <a:solidFill>
                  <a:schemeClr val="accent4">
                    <a:lumMod val="50000"/>
                  </a:schemeClr>
                </a:solidFill>
              </a:rPr>
              <a:t> A </a:t>
            </a:r>
            <a:r>
              <a:rPr lang="en-US" altLang="en-US" sz="2400" b="0" dirty="0" err="1">
                <a:solidFill>
                  <a:schemeClr val="accent4">
                    <a:lumMod val="50000"/>
                  </a:schemeClr>
                </a:solidFill>
              </a:rPr>
              <a:t>trùng</a:t>
            </a:r>
            <a:r>
              <a:rPr lang="en-US" altLang="en-US" sz="2400" b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accent4">
                    <a:lumMod val="50000"/>
                  </a:schemeClr>
                </a:solidFill>
              </a:rPr>
              <a:t>với</a:t>
            </a:r>
            <a:r>
              <a:rPr lang="en-US" altLang="en-US" sz="2400" b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accent4">
                    <a:lumMod val="50000"/>
                  </a:schemeClr>
                </a:solidFill>
              </a:rPr>
              <a:t>vạch</a:t>
            </a:r>
            <a:r>
              <a:rPr lang="en-US" altLang="en-US" sz="2400" b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accent4">
                    <a:lumMod val="50000"/>
                  </a:schemeClr>
                </a:solidFill>
              </a:rPr>
              <a:t>ghi</a:t>
            </a:r>
            <a:r>
              <a:rPr lang="en-US" altLang="en-US" sz="2400" b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accent4">
                    <a:lumMod val="50000"/>
                  </a:schemeClr>
                </a:solidFill>
              </a:rPr>
              <a:t>số</a:t>
            </a:r>
            <a:r>
              <a:rPr lang="en-US" altLang="en-US" sz="2400" b="0" dirty="0">
                <a:solidFill>
                  <a:schemeClr val="accent4">
                    <a:lumMod val="50000"/>
                  </a:schemeClr>
                </a:solidFill>
              </a:rPr>
              <a:t> 0 </a:t>
            </a:r>
            <a:r>
              <a:rPr lang="en-US" altLang="en-US" sz="2400" b="0" dirty="0" err="1">
                <a:solidFill>
                  <a:schemeClr val="accent4">
                    <a:lumMod val="50000"/>
                  </a:schemeClr>
                </a:solidFill>
              </a:rPr>
              <a:t>và</a:t>
            </a:r>
            <a:r>
              <a:rPr lang="en-US" altLang="en-US" sz="2400" b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accent4">
                    <a:lumMod val="50000"/>
                  </a:schemeClr>
                </a:solidFill>
              </a:rPr>
              <a:t>điểm</a:t>
            </a:r>
            <a:r>
              <a:rPr lang="en-US" altLang="en-US" sz="2400" b="0" dirty="0">
                <a:solidFill>
                  <a:schemeClr val="accent4">
                    <a:lumMod val="50000"/>
                  </a:schemeClr>
                </a:solidFill>
              </a:rPr>
              <a:t> B </a:t>
            </a:r>
            <a:r>
              <a:rPr lang="en-US" altLang="en-US" sz="2400" b="0" dirty="0" err="1">
                <a:solidFill>
                  <a:schemeClr val="accent4">
                    <a:lumMod val="50000"/>
                  </a:schemeClr>
                </a:solidFill>
              </a:rPr>
              <a:t>trùng</a:t>
            </a:r>
            <a:r>
              <a:rPr lang="en-US" altLang="en-US" sz="2400" b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accent4">
                    <a:lumMod val="50000"/>
                  </a:schemeClr>
                </a:solidFill>
              </a:rPr>
              <a:t>với</a:t>
            </a:r>
            <a:r>
              <a:rPr lang="en-US" altLang="en-US" sz="2400" b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accent4">
                    <a:lumMod val="50000"/>
                  </a:schemeClr>
                </a:solidFill>
              </a:rPr>
              <a:t>vạch</a:t>
            </a:r>
            <a:r>
              <a:rPr lang="en-US" altLang="en-US" sz="2400" b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accent4">
                    <a:lumMod val="50000"/>
                  </a:schemeClr>
                </a:solidFill>
              </a:rPr>
              <a:t>ghi</a:t>
            </a:r>
            <a:r>
              <a:rPr lang="en-US" altLang="en-US" sz="2400" b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400" b="0" err="1">
                <a:solidFill>
                  <a:schemeClr val="accent4">
                    <a:lumMod val="50000"/>
                  </a:schemeClr>
                </a:solidFill>
              </a:rPr>
              <a:t>số</a:t>
            </a:r>
            <a:r>
              <a:rPr lang="en-US" altLang="en-US" sz="2400" b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400" b="0" smtClean="0">
                <a:solidFill>
                  <a:schemeClr val="accent4">
                    <a:lumMod val="50000"/>
                  </a:schemeClr>
                </a:solidFill>
              </a:rPr>
              <a:t>5.</a:t>
            </a:r>
            <a:endParaRPr lang="en-US" altLang="en-US" sz="2400" b="0" dirty="0">
              <a:solidFill>
                <a:schemeClr val="accent4">
                  <a:lumMod val="50000"/>
                </a:schemeClr>
              </a:solidFill>
            </a:endParaRPr>
          </a:p>
          <a:p>
            <a:pPr eaLnBrk="0" fontAlgn="base" hangingPunct="0">
              <a:spcBef>
                <a:spcPct val="10000"/>
              </a:spcBef>
              <a:spcAft>
                <a:spcPct val="0"/>
              </a:spcAft>
              <a:defRPr/>
            </a:pPr>
            <a:r>
              <a:rPr lang="en-US" altLang="en-US" sz="2400" b="0" dirty="0">
                <a:solidFill>
                  <a:schemeClr val="accent4">
                    <a:lumMod val="50000"/>
                  </a:schemeClr>
                </a:solidFill>
              </a:rPr>
              <a:t>   - </a:t>
            </a:r>
            <a:r>
              <a:rPr lang="en-US" altLang="en-US" sz="2400" b="0" dirty="0" err="1">
                <a:solidFill>
                  <a:schemeClr val="accent4">
                    <a:lumMod val="50000"/>
                  </a:schemeClr>
                </a:solidFill>
              </a:rPr>
              <a:t>Nối</a:t>
            </a:r>
            <a:r>
              <a:rPr lang="en-US" altLang="en-US" sz="2400" b="0" dirty="0">
                <a:solidFill>
                  <a:schemeClr val="accent4">
                    <a:lumMod val="50000"/>
                  </a:schemeClr>
                </a:solidFill>
              </a:rPr>
              <a:t> 2 </a:t>
            </a:r>
            <a:r>
              <a:rPr lang="en-US" altLang="en-US" sz="2400" b="0" dirty="0" err="1">
                <a:solidFill>
                  <a:schemeClr val="accent4">
                    <a:lumMod val="50000"/>
                  </a:schemeClr>
                </a:solidFill>
              </a:rPr>
              <a:t>điểm</a:t>
            </a:r>
            <a:r>
              <a:rPr lang="en-US" altLang="en-US" sz="2400" b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accent4">
                    <a:lumMod val="50000"/>
                  </a:schemeClr>
                </a:solidFill>
              </a:rPr>
              <a:t>với</a:t>
            </a:r>
            <a:r>
              <a:rPr lang="en-US" altLang="en-US" sz="2400" b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accent4">
                    <a:lumMod val="50000"/>
                  </a:schemeClr>
                </a:solidFill>
              </a:rPr>
              <a:t>nhau</a:t>
            </a:r>
            <a:r>
              <a:rPr lang="en-US" altLang="en-US" sz="2400" b="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altLang="en-US" sz="2400" b="0" dirty="0" err="1">
                <a:solidFill>
                  <a:schemeClr val="accent4">
                    <a:lumMod val="50000"/>
                  </a:schemeClr>
                </a:solidFill>
              </a:rPr>
              <a:t>nhấc</a:t>
            </a:r>
            <a:r>
              <a:rPr lang="en-US" altLang="en-US" sz="2400" b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accent4">
                    <a:lumMod val="50000"/>
                  </a:schemeClr>
                </a:solidFill>
              </a:rPr>
              <a:t>thước</a:t>
            </a:r>
            <a:r>
              <a:rPr lang="en-US" altLang="en-US" sz="2400" b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accent4">
                    <a:lumMod val="50000"/>
                  </a:schemeClr>
                </a:solidFill>
              </a:rPr>
              <a:t>ra. </a:t>
            </a:r>
            <a:r>
              <a:rPr lang="en-US" altLang="en-US" sz="2400" b="0" dirty="0">
                <a:solidFill>
                  <a:schemeClr val="accent4">
                    <a:lumMod val="50000"/>
                  </a:schemeClr>
                </a:solidFill>
              </a:rPr>
              <a:t>Ta </a:t>
            </a:r>
            <a:r>
              <a:rPr lang="en-US" altLang="en-US" sz="2400" b="0" dirty="0" err="1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altLang="en-US" sz="2400" b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accent4">
                    <a:lumMod val="50000"/>
                  </a:schemeClr>
                </a:solidFill>
              </a:rPr>
              <a:t>đoạn</a:t>
            </a:r>
            <a:r>
              <a:rPr lang="en-US" altLang="en-US" sz="2400" b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accent4">
                    <a:lumMod val="50000"/>
                  </a:schemeClr>
                </a:solidFill>
              </a:rPr>
              <a:t>thẳng</a:t>
            </a:r>
            <a:r>
              <a:rPr lang="en-US" altLang="en-US" sz="2400" b="0" dirty="0">
                <a:solidFill>
                  <a:schemeClr val="accent4">
                    <a:lumMod val="50000"/>
                  </a:schemeClr>
                </a:solidFill>
              </a:rPr>
              <a:t> AB </a:t>
            </a:r>
            <a:r>
              <a:rPr lang="en-US" altLang="en-US" sz="2400" b="0" err="1">
                <a:solidFill>
                  <a:schemeClr val="accent4">
                    <a:lumMod val="50000"/>
                  </a:schemeClr>
                </a:solidFill>
              </a:rPr>
              <a:t>dài</a:t>
            </a:r>
            <a:r>
              <a:rPr lang="en-US" altLang="en-US" sz="2400" b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400" b="0" smtClean="0">
                <a:solidFill>
                  <a:schemeClr val="accent4">
                    <a:lumMod val="50000"/>
                  </a:schemeClr>
                </a:solidFill>
              </a:rPr>
              <a:t>5cm</a:t>
            </a:r>
            <a:r>
              <a:rPr lang="en-US" altLang="en-US" sz="2400" b="0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7172" name="Rectangle 27"/>
          <p:cNvSpPr>
            <a:spLocks noGrp="1" noChangeArrowheads="1"/>
          </p:cNvSpPr>
          <p:nvPr>
            <p:ph idx="1"/>
          </p:nvPr>
        </p:nvSpPr>
        <p:spPr>
          <a:xfrm>
            <a:off x="1557655" y="3616008"/>
            <a:ext cx="9144000" cy="7620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fontAlgn="base">
              <a:spcAft>
                <a:spcPct val="0"/>
              </a:spcAft>
              <a:buNone/>
              <a:defRPr/>
            </a:pPr>
            <a:r>
              <a:rPr lang="en-US" altLang="en-US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kern="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kern="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kern="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kern="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2400" kern="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400" kern="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2400" kern="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 AB </a:t>
            </a:r>
            <a:r>
              <a:rPr lang="en-US" altLang="en-US" sz="2400" kern="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kern="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2400" kern="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kern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400" ker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kern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5cm</a:t>
            </a:r>
            <a:r>
              <a:rPr lang="en-US" altLang="en-US" sz="2400" kern="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9485" name="Line 29"/>
          <p:cNvSpPr/>
          <p:nvPr/>
        </p:nvSpPr>
        <p:spPr>
          <a:xfrm>
            <a:off x="1977390" y="2376805"/>
            <a:ext cx="8309610" cy="5207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486" name="Line 30"/>
          <p:cNvSpPr/>
          <p:nvPr/>
        </p:nvSpPr>
        <p:spPr>
          <a:xfrm>
            <a:off x="2171700" y="2382838"/>
            <a:ext cx="1943100" cy="0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487" name="Text Box 31"/>
          <p:cNvSpPr txBox="1">
            <a:spLocks noChangeArrowheads="1"/>
          </p:cNvSpPr>
          <p:nvPr/>
        </p:nvSpPr>
        <p:spPr bwMode="auto">
          <a:xfrm>
            <a:off x="3123883" y="1600201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800" dirty="0" smtClean="0">
                <a:solidFill>
                  <a:schemeClr val="accent4">
                    <a:lumMod val="50000"/>
                  </a:schemeClr>
                </a:solidFill>
              </a:rPr>
              <a:t>5</a:t>
            </a:r>
            <a:r>
              <a:rPr lang="en-US" altLang="en-US" sz="2800" smtClean="0">
                <a:solidFill>
                  <a:schemeClr val="accent4">
                    <a:lumMod val="50000"/>
                  </a:schemeClr>
                </a:solidFill>
              </a:rPr>
              <a:t>cm</a:t>
            </a:r>
            <a:endParaRPr lang="en-US" alt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176" name="Rectangle 32"/>
          <p:cNvSpPr/>
          <p:nvPr/>
        </p:nvSpPr>
        <p:spPr>
          <a:xfrm>
            <a:off x="4795838" y="874713"/>
            <a:ext cx="2667000" cy="76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9489" name="Oval 33"/>
          <p:cNvSpPr/>
          <p:nvPr/>
        </p:nvSpPr>
        <p:spPr>
          <a:xfrm>
            <a:off x="2105661" y="2298700"/>
            <a:ext cx="103505" cy="135890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9490" name="Oval 34"/>
          <p:cNvSpPr/>
          <p:nvPr/>
        </p:nvSpPr>
        <p:spPr>
          <a:xfrm>
            <a:off x="4091940" y="2302511"/>
            <a:ext cx="99060" cy="141605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9491" name="Text Box 35"/>
          <p:cNvSpPr txBox="1"/>
          <p:nvPr/>
        </p:nvSpPr>
        <p:spPr>
          <a:xfrm>
            <a:off x="4166294" y="1777334"/>
            <a:ext cx="389850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9492" name="AutoShape 36"/>
          <p:cNvSpPr/>
          <p:nvPr/>
        </p:nvSpPr>
        <p:spPr>
          <a:xfrm rot="-5400000">
            <a:off x="3071803" y="1277948"/>
            <a:ext cx="180201" cy="1905793"/>
          </a:xfrm>
          <a:prstGeom prst="rightBrace">
            <a:avLst>
              <a:gd name="adj1" fmla="val 126590"/>
              <a:gd name="adj2" fmla="val 50000"/>
            </a:avLst>
          </a:prstGeom>
          <a:noFill/>
          <a:ln w="28575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algn="ctr"/>
            <a:endParaRPr lang="en-US" altLang="en-US" sz="3200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93" name="Text Box 37"/>
          <p:cNvSpPr txBox="1"/>
          <p:nvPr/>
        </p:nvSpPr>
        <p:spPr>
          <a:xfrm>
            <a:off x="1752600" y="1859281"/>
            <a:ext cx="389850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</a:p>
        </p:txBody>
      </p:sp>
      <p:grpSp>
        <p:nvGrpSpPr>
          <p:cNvPr id="2" name="Group 38"/>
          <p:cNvGrpSpPr/>
          <p:nvPr/>
        </p:nvGrpSpPr>
        <p:grpSpPr>
          <a:xfrm>
            <a:off x="2171019" y="1024254"/>
            <a:ext cx="1943853" cy="1435342"/>
            <a:chOff x="1525" y="384"/>
            <a:chExt cx="1161" cy="863"/>
          </a:xfrm>
        </p:grpSpPr>
        <p:pic>
          <p:nvPicPr>
            <p:cNvPr id="7187" name="Picture 39" descr="pen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36" y="384"/>
              <a:ext cx="811" cy="81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188" name="Rectangle 40"/>
            <p:cNvSpPr/>
            <p:nvPr/>
          </p:nvSpPr>
          <p:spPr>
            <a:xfrm>
              <a:off x="1525" y="1206"/>
              <a:ext cx="1161" cy="4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lang="en-US" altLang="en-US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9499" name="Text Box 43"/>
          <p:cNvSpPr txBox="1">
            <a:spLocks noChangeArrowheads="1"/>
          </p:cNvSpPr>
          <p:nvPr/>
        </p:nvSpPr>
        <p:spPr bwMode="auto">
          <a:xfrm>
            <a:off x="2097088" y="4161632"/>
            <a:ext cx="2743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400" u="sng" dirty="0" err="1">
                <a:solidFill>
                  <a:schemeClr val="accent4">
                    <a:lumMod val="50000"/>
                  </a:schemeClr>
                </a:solidFill>
              </a:rPr>
              <a:t>Cách</a:t>
            </a:r>
            <a:r>
              <a:rPr lang="en-US" altLang="en-US" sz="2400" u="sng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400" u="sng" dirty="0" err="1">
                <a:solidFill>
                  <a:schemeClr val="accent4">
                    <a:lumMod val="50000"/>
                  </a:schemeClr>
                </a:solidFill>
              </a:rPr>
              <a:t>vẽ</a:t>
            </a:r>
            <a:r>
              <a:rPr lang="en-US" altLang="en-US" sz="2400" u="sng" dirty="0">
                <a:solidFill>
                  <a:schemeClr val="accent4">
                    <a:lumMod val="50000"/>
                  </a:schemeClr>
                </a:solidFill>
              </a:rPr>
              <a:t> 2</a:t>
            </a:r>
            <a:r>
              <a:rPr lang="en-US" altLang="en-US" sz="2400" dirty="0">
                <a:solidFill>
                  <a:schemeClr val="accent4">
                    <a:lumMod val="50000"/>
                  </a:schemeClr>
                </a:solidFill>
              </a:rPr>
              <a:t>:</a:t>
            </a:r>
            <a:r>
              <a:rPr lang="en-US" altLang="en-US" sz="2400" b="0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7184" name="Text Box 19"/>
          <p:cNvSpPr txBox="1"/>
          <p:nvPr/>
        </p:nvSpPr>
        <p:spPr>
          <a:xfrm>
            <a:off x="1524000" y="1"/>
            <a:ext cx="9144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85" name="Text Box 20"/>
          <p:cNvSpPr txBox="1">
            <a:spLocks noChangeArrowheads="1"/>
          </p:cNvSpPr>
          <p:nvPr/>
        </p:nvSpPr>
        <p:spPr bwMode="auto">
          <a:xfrm>
            <a:off x="1524000" y="457200"/>
            <a:ext cx="914400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800" u="sng" dirty="0" err="1">
                <a:solidFill>
                  <a:schemeClr val="accent4">
                    <a:lumMod val="50000"/>
                  </a:schemeClr>
                </a:solidFill>
              </a:rPr>
              <a:t>Toán</a:t>
            </a:r>
          </a:p>
        </p:txBody>
      </p:sp>
      <p:sp>
        <p:nvSpPr>
          <p:cNvPr id="6155" name="Text Box 11"/>
          <p:cNvSpPr txBox="1"/>
          <p:nvPr/>
        </p:nvSpPr>
        <p:spPr>
          <a:xfrm>
            <a:off x="1560195" y="961391"/>
            <a:ext cx="9144000" cy="58356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blipFill rotWithShape="1">
                  <a:blip r:embed="rId5"/>
                </a:blip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Thực hành đo độ dài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1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5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3 1.85185E-6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5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10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1000"/>
                                        <p:tgtEl>
                                          <p:spTgt spid="1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7" grpId="0"/>
      <p:bldP spid="19489" grpId="0" bldLvl="0" animBg="1"/>
      <p:bldP spid="19490" grpId="0" bldLvl="0" animBg="1"/>
      <p:bldP spid="19491" grpId="0"/>
      <p:bldP spid="19492" grpId="0" animBg="1"/>
      <p:bldP spid="194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524000" y="1981200"/>
            <a:ext cx="883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200" dirty="0">
                <a:solidFill>
                  <a:srgbClr val="0000FF"/>
                </a:solidFill>
              </a:rPr>
              <a:t>    </a:t>
            </a:r>
            <a:r>
              <a:rPr lang="en-US" altLang="en-US" sz="2400" b="0" dirty="0" err="1">
                <a:solidFill>
                  <a:schemeClr val="tx1">
                    <a:lumMod val="50000"/>
                  </a:schemeClr>
                </a:solidFill>
              </a:rPr>
              <a:t>Vẽ</a:t>
            </a:r>
            <a:r>
              <a:rPr lang="en-US" altLang="en-US" sz="2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tx1">
                    <a:lumMod val="50000"/>
                  </a:schemeClr>
                </a:solidFill>
              </a:rPr>
              <a:t>đoạn</a:t>
            </a:r>
            <a:r>
              <a:rPr lang="en-US" altLang="en-US" sz="2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tx1">
                    <a:lumMod val="50000"/>
                  </a:schemeClr>
                </a:solidFill>
              </a:rPr>
              <a:t>thẳng</a:t>
            </a:r>
            <a:r>
              <a:rPr lang="en-US" altLang="en-US" sz="2400" b="0" dirty="0">
                <a:solidFill>
                  <a:schemeClr val="tx1">
                    <a:lumMod val="50000"/>
                  </a:schemeClr>
                </a:solidFill>
              </a:rPr>
              <a:t> EG </a:t>
            </a:r>
            <a:r>
              <a:rPr lang="en-US" altLang="en-US" sz="2400" b="0" dirty="0" err="1">
                <a:solidFill>
                  <a:schemeClr val="tx1">
                    <a:lumMod val="50000"/>
                  </a:schemeClr>
                </a:solidFill>
              </a:rPr>
              <a:t>có</a:t>
            </a:r>
            <a:r>
              <a:rPr lang="en-US" altLang="en-US" sz="2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tx1">
                    <a:lumMod val="50000"/>
                  </a:schemeClr>
                </a:solidFill>
              </a:rPr>
              <a:t>độ</a:t>
            </a:r>
            <a:r>
              <a:rPr lang="en-US" altLang="en-US" sz="2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tx1">
                    <a:lumMod val="50000"/>
                  </a:schemeClr>
                </a:solidFill>
              </a:rPr>
              <a:t>dài</a:t>
            </a:r>
            <a:r>
              <a:rPr lang="en-US" altLang="en-US" sz="2400" b="0" dirty="0">
                <a:solidFill>
                  <a:schemeClr val="tx1">
                    <a:lumMod val="50000"/>
                  </a:schemeClr>
                </a:solidFill>
              </a:rPr>
              <a:t> 1dm 2cm.</a:t>
            </a:r>
          </a:p>
        </p:txBody>
      </p:sp>
      <p:sp>
        <p:nvSpPr>
          <p:cNvPr id="20529" name="Text Box 49"/>
          <p:cNvSpPr txBox="1">
            <a:spLocks noChangeArrowheads="1"/>
          </p:cNvSpPr>
          <p:nvPr/>
        </p:nvSpPr>
        <p:spPr bwMode="auto">
          <a:xfrm>
            <a:off x="1752600" y="2590801"/>
            <a:ext cx="868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400" b="0" dirty="0">
                <a:solidFill>
                  <a:schemeClr val="tx1">
                    <a:lumMod val="50000"/>
                  </a:schemeClr>
                </a:solidFill>
              </a:rPr>
              <a:t>- </a:t>
            </a:r>
            <a:r>
              <a:rPr lang="en-US" altLang="en-US" sz="2400" b="0" dirty="0" err="1">
                <a:solidFill>
                  <a:schemeClr val="tx1">
                    <a:lumMod val="50000"/>
                  </a:schemeClr>
                </a:solidFill>
              </a:rPr>
              <a:t>Đơn</a:t>
            </a:r>
            <a:r>
              <a:rPr lang="en-US" altLang="en-US" sz="2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tx1">
                    <a:lumMod val="50000"/>
                  </a:schemeClr>
                </a:solidFill>
              </a:rPr>
              <a:t>vị</a:t>
            </a:r>
            <a:r>
              <a:rPr lang="en-US" altLang="en-US" sz="2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tx1">
                    <a:lumMod val="50000"/>
                  </a:schemeClr>
                </a:solidFill>
              </a:rPr>
              <a:t>đo</a:t>
            </a:r>
            <a:r>
              <a:rPr lang="en-US" altLang="en-US" sz="2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tx1">
                    <a:lumMod val="50000"/>
                  </a:schemeClr>
                </a:solidFill>
              </a:rPr>
              <a:t>độ</a:t>
            </a:r>
            <a:r>
              <a:rPr lang="en-US" altLang="en-US" sz="2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tx1">
                    <a:lumMod val="50000"/>
                  </a:schemeClr>
                </a:solidFill>
              </a:rPr>
              <a:t>dài</a:t>
            </a:r>
            <a:r>
              <a:rPr lang="en-US" altLang="en-US" sz="2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tx1">
                    <a:lumMod val="50000"/>
                  </a:schemeClr>
                </a:solidFill>
              </a:rPr>
              <a:t>đoạn</a:t>
            </a:r>
            <a:r>
              <a:rPr lang="en-US" altLang="en-US" sz="2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tx1">
                    <a:lumMod val="50000"/>
                  </a:schemeClr>
                </a:solidFill>
              </a:rPr>
              <a:t>thẳng</a:t>
            </a:r>
            <a:r>
              <a:rPr lang="en-US" altLang="en-US" sz="2400" b="0" dirty="0">
                <a:solidFill>
                  <a:schemeClr val="tx1">
                    <a:lumMod val="50000"/>
                  </a:schemeClr>
                </a:solidFill>
              </a:rPr>
              <a:t> EG </a:t>
            </a:r>
            <a:r>
              <a:rPr lang="en-US" altLang="en-US" sz="2400" b="0" dirty="0" err="1">
                <a:solidFill>
                  <a:schemeClr val="tx1">
                    <a:lumMod val="50000"/>
                  </a:schemeClr>
                </a:solidFill>
              </a:rPr>
              <a:t>khác</a:t>
            </a:r>
            <a:r>
              <a:rPr lang="en-US" altLang="en-US" sz="2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tx1">
                    <a:lumMod val="50000"/>
                  </a:schemeClr>
                </a:solidFill>
              </a:rPr>
              <a:t>với</a:t>
            </a:r>
            <a:r>
              <a:rPr lang="en-US" altLang="en-US" sz="2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tx1">
                    <a:lumMod val="50000"/>
                  </a:schemeClr>
                </a:solidFill>
              </a:rPr>
              <a:t>đơn</a:t>
            </a:r>
            <a:r>
              <a:rPr lang="en-US" altLang="en-US" sz="2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tx1">
                    <a:lumMod val="50000"/>
                  </a:schemeClr>
                </a:solidFill>
              </a:rPr>
              <a:t>vị</a:t>
            </a:r>
            <a:r>
              <a:rPr lang="en-US" altLang="en-US" sz="2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tx1">
                    <a:lumMod val="50000"/>
                  </a:schemeClr>
                </a:solidFill>
              </a:rPr>
              <a:t>đo</a:t>
            </a:r>
            <a:r>
              <a:rPr lang="en-US" altLang="en-US" sz="2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tx1">
                    <a:lumMod val="50000"/>
                  </a:schemeClr>
                </a:solidFill>
              </a:rPr>
              <a:t>độ</a:t>
            </a:r>
            <a:r>
              <a:rPr lang="en-US" altLang="en-US" sz="2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tx1">
                    <a:lumMod val="50000"/>
                  </a:schemeClr>
                </a:solidFill>
              </a:rPr>
              <a:t>dài</a:t>
            </a:r>
            <a:r>
              <a:rPr lang="en-US" altLang="en-US" sz="2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tx1">
                    <a:lumMod val="50000"/>
                  </a:schemeClr>
                </a:solidFill>
              </a:rPr>
              <a:t>đoạn</a:t>
            </a:r>
            <a:r>
              <a:rPr lang="en-US" altLang="en-US" sz="2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tx1">
                    <a:lumMod val="50000"/>
                  </a:schemeClr>
                </a:solidFill>
              </a:rPr>
              <a:t>thẳng</a:t>
            </a:r>
            <a:r>
              <a:rPr lang="en-US" altLang="en-US" sz="2400" b="0" dirty="0">
                <a:solidFill>
                  <a:schemeClr val="tx1">
                    <a:lumMod val="50000"/>
                  </a:schemeClr>
                </a:solidFill>
              </a:rPr>
              <a:t> CD ở </a:t>
            </a:r>
            <a:r>
              <a:rPr lang="en-US" altLang="en-US" sz="2400" b="0" dirty="0" err="1">
                <a:solidFill>
                  <a:schemeClr val="tx1">
                    <a:lumMod val="50000"/>
                  </a:schemeClr>
                </a:solidFill>
              </a:rPr>
              <a:t>điểm</a:t>
            </a:r>
            <a:r>
              <a:rPr lang="en-US" altLang="en-US" sz="2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tx1">
                    <a:lumMod val="50000"/>
                  </a:schemeClr>
                </a:solidFill>
              </a:rPr>
              <a:t>nào</a:t>
            </a:r>
            <a:r>
              <a:rPr lang="en-US" altLang="en-US" sz="2400" b="0" dirty="0">
                <a:solidFill>
                  <a:schemeClr val="tx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20530" name="Text Box 50"/>
          <p:cNvSpPr txBox="1">
            <a:spLocks noChangeArrowheads="1"/>
          </p:cNvSpPr>
          <p:nvPr/>
        </p:nvSpPr>
        <p:spPr bwMode="auto">
          <a:xfrm>
            <a:off x="1560513" y="3886201"/>
            <a:ext cx="8686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400" b="0" dirty="0">
                <a:solidFill>
                  <a:schemeClr val="tx1">
                    <a:lumMod val="50000"/>
                  </a:schemeClr>
                </a:solidFill>
              </a:rPr>
              <a:t>   - 1dm 2cm bằng </a:t>
            </a:r>
            <a:r>
              <a:rPr lang="en-US" altLang="en-US" sz="2400" b="0" dirty="0" err="1">
                <a:solidFill>
                  <a:schemeClr val="tx1">
                    <a:lumMod val="50000"/>
                  </a:schemeClr>
                </a:solidFill>
              </a:rPr>
              <a:t>bao</a:t>
            </a:r>
            <a:r>
              <a:rPr lang="en-US" altLang="en-US" sz="2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tx1">
                    <a:lumMod val="50000"/>
                  </a:schemeClr>
                </a:solidFill>
              </a:rPr>
              <a:t>nhiêu</a:t>
            </a:r>
            <a:r>
              <a:rPr lang="en-US" altLang="en-US" sz="2400" b="0" dirty="0">
                <a:solidFill>
                  <a:schemeClr val="tx1">
                    <a:lumMod val="50000"/>
                  </a:schemeClr>
                </a:solidFill>
              </a:rPr>
              <a:t> cm?</a:t>
            </a:r>
          </a:p>
        </p:txBody>
      </p:sp>
      <p:sp>
        <p:nvSpPr>
          <p:cNvPr id="20531" name="Text Box 51"/>
          <p:cNvSpPr txBox="1">
            <a:spLocks noChangeArrowheads="1"/>
          </p:cNvSpPr>
          <p:nvPr/>
        </p:nvSpPr>
        <p:spPr bwMode="auto">
          <a:xfrm>
            <a:off x="1828800" y="4953001"/>
            <a:ext cx="8686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400" b="0" dirty="0">
                <a:solidFill>
                  <a:schemeClr val="tx1">
                    <a:lumMod val="50000"/>
                  </a:schemeClr>
                </a:solidFill>
              </a:rPr>
              <a:t>- </a:t>
            </a:r>
            <a:r>
              <a:rPr lang="en-US" altLang="en-US" sz="2400" b="0" dirty="0" err="1">
                <a:solidFill>
                  <a:schemeClr val="tx1">
                    <a:lumMod val="50000"/>
                  </a:schemeClr>
                </a:solidFill>
              </a:rPr>
              <a:t>Vậy</a:t>
            </a:r>
            <a:r>
              <a:rPr lang="en-US" altLang="en-US" sz="2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tx1">
                    <a:lumMod val="50000"/>
                  </a:schemeClr>
                </a:solidFill>
              </a:rPr>
              <a:t>độ</a:t>
            </a:r>
            <a:r>
              <a:rPr lang="en-US" altLang="en-US" sz="2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tx1">
                    <a:lumMod val="50000"/>
                  </a:schemeClr>
                </a:solidFill>
              </a:rPr>
              <a:t>dài</a:t>
            </a:r>
            <a:r>
              <a:rPr lang="en-US" altLang="en-US" sz="2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tx1">
                    <a:lumMod val="50000"/>
                  </a:schemeClr>
                </a:solidFill>
              </a:rPr>
              <a:t>đoạn</a:t>
            </a:r>
            <a:r>
              <a:rPr lang="en-US" altLang="en-US" sz="2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tx1">
                    <a:lumMod val="50000"/>
                  </a:schemeClr>
                </a:solidFill>
              </a:rPr>
              <a:t>thẳng</a:t>
            </a:r>
            <a:r>
              <a:rPr lang="en-US" altLang="en-US" sz="2400" b="0" dirty="0">
                <a:solidFill>
                  <a:schemeClr val="tx1">
                    <a:lumMod val="50000"/>
                  </a:schemeClr>
                </a:solidFill>
              </a:rPr>
              <a:t> CD </a:t>
            </a:r>
            <a:r>
              <a:rPr lang="en-US" altLang="en-US" sz="2400" b="0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altLang="en-US" sz="2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tx1">
                    <a:lumMod val="50000"/>
                  </a:schemeClr>
                </a:solidFill>
              </a:rPr>
              <a:t>đoạn</a:t>
            </a:r>
            <a:r>
              <a:rPr lang="en-US" altLang="en-US" sz="2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tx1">
                    <a:lumMod val="50000"/>
                  </a:schemeClr>
                </a:solidFill>
              </a:rPr>
              <a:t>thẳng</a:t>
            </a:r>
            <a:r>
              <a:rPr lang="en-US" altLang="en-US" sz="2400" b="0" dirty="0">
                <a:solidFill>
                  <a:schemeClr val="tx1">
                    <a:lumMod val="50000"/>
                  </a:schemeClr>
                </a:solidFill>
              </a:rPr>
              <a:t> EG </a:t>
            </a:r>
            <a:r>
              <a:rPr lang="en-US" altLang="en-US" sz="2400" b="0" dirty="0" err="1">
                <a:solidFill>
                  <a:schemeClr val="tx1">
                    <a:lumMod val="50000"/>
                  </a:schemeClr>
                </a:solidFill>
              </a:rPr>
              <a:t>như</a:t>
            </a:r>
            <a:r>
              <a:rPr lang="en-US" altLang="en-US" sz="2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tx1">
                    <a:lumMod val="50000"/>
                  </a:schemeClr>
                </a:solidFill>
              </a:rPr>
              <a:t>thế</a:t>
            </a:r>
            <a:r>
              <a:rPr lang="en-US" altLang="en-US" sz="2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tx1">
                    <a:lumMod val="50000"/>
                  </a:schemeClr>
                </a:solidFill>
              </a:rPr>
              <a:t>nào với nhau</a:t>
            </a:r>
            <a:r>
              <a:rPr lang="en-US" altLang="en-US" sz="2400" b="0" dirty="0">
                <a:solidFill>
                  <a:schemeClr val="tx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20532" name="Text Box 52"/>
          <p:cNvSpPr txBox="1">
            <a:spLocks noChangeArrowheads="1"/>
          </p:cNvSpPr>
          <p:nvPr/>
        </p:nvSpPr>
        <p:spPr bwMode="auto">
          <a:xfrm>
            <a:off x="2400300" y="3382646"/>
            <a:ext cx="708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400" b="0" dirty="0" err="1">
                <a:solidFill>
                  <a:srgbClr val="FF0000"/>
                </a:solidFill>
              </a:rPr>
              <a:t>Đoạn</a:t>
            </a:r>
            <a:r>
              <a:rPr lang="en-US" altLang="en-US" sz="2400" b="0" dirty="0">
                <a:solidFill>
                  <a:srgbClr val="FF0000"/>
                </a:solidFill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</a:rPr>
              <a:t>thẳng</a:t>
            </a:r>
            <a:r>
              <a:rPr lang="en-US" altLang="en-US" sz="2400" b="0" dirty="0">
                <a:solidFill>
                  <a:srgbClr val="FF0000"/>
                </a:solidFill>
              </a:rPr>
              <a:t> EG </a:t>
            </a:r>
            <a:r>
              <a:rPr lang="en-US" altLang="en-US" sz="2400" b="0" dirty="0" err="1">
                <a:solidFill>
                  <a:srgbClr val="FF0000"/>
                </a:solidFill>
              </a:rPr>
              <a:t>có</a:t>
            </a:r>
            <a:r>
              <a:rPr lang="en-US" altLang="en-US" sz="2400" b="0" dirty="0">
                <a:solidFill>
                  <a:srgbClr val="FF0000"/>
                </a:solidFill>
              </a:rPr>
              <a:t> 2 </a:t>
            </a:r>
            <a:r>
              <a:rPr lang="en-US" altLang="en-US" sz="2400" b="0" dirty="0" err="1">
                <a:solidFill>
                  <a:srgbClr val="FF0000"/>
                </a:solidFill>
              </a:rPr>
              <a:t>đơn</a:t>
            </a:r>
            <a:r>
              <a:rPr lang="en-US" altLang="en-US" sz="2400" b="0" dirty="0">
                <a:solidFill>
                  <a:srgbClr val="FF0000"/>
                </a:solidFill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</a:rPr>
              <a:t>vị</a:t>
            </a:r>
            <a:r>
              <a:rPr lang="en-US" altLang="en-US" sz="2400" b="0" dirty="0">
                <a:solidFill>
                  <a:srgbClr val="FF0000"/>
                </a:solidFill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</a:rPr>
              <a:t>đo</a:t>
            </a:r>
            <a:r>
              <a:rPr lang="en-US" altLang="en-US" sz="2400" b="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0533" name="Text Box 53"/>
          <p:cNvSpPr txBox="1">
            <a:spLocks noChangeArrowheads="1"/>
          </p:cNvSpPr>
          <p:nvPr/>
        </p:nvSpPr>
        <p:spPr bwMode="auto">
          <a:xfrm>
            <a:off x="2362200" y="4387851"/>
            <a:ext cx="328676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400" b="0" dirty="0">
                <a:solidFill>
                  <a:srgbClr val="FF0000"/>
                </a:solidFill>
              </a:rPr>
              <a:t>1dm 2cm = 12cm</a:t>
            </a:r>
          </a:p>
        </p:txBody>
      </p:sp>
      <p:sp>
        <p:nvSpPr>
          <p:cNvPr id="20534" name="Text Box 54"/>
          <p:cNvSpPr txBox="1">
            <a:spLocks noChangeArrowheads="1"/>
          </p:cNvSpPr>
          <p:nvPr/>
        </p:nvSpPr>
        <p:spPr bwMode="auto">
          <a:xfrm>
            <a:off x="2438400" y="5486401"/>
            <a:ext cx="65836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400" b="0" dirty="0">
                <a:solidFill>
                  <a:srgbClr val="FF0000"/>
                </a:solidFill>
              </a:rPr>
              <a:t>Độ dài 2 đoạn </a:t>
            </a:r>
            <a:r>
              <a:rPr lang="en-US" altLang="en-US" sz="2400" b="0" dirty="0" err="1">
                <a:solidFill>
                  <a:srgbClr val="FF0000"/>
                </a:solidFill>
              </a:rPr>
              <a:t>thẳng</a:t>
            </a:r>
            <a:r>
              <a:rPr lang="en-US" altLang="en-US" sz="2400" b="0" dirty="0">
                <a:solidFill>
                  <a:srgbClr val="FF0000"/>
                </a:solidFill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</a:rPr>
              <a:t>bằng</a:t>
            </a:r>
            <a:r>
              <a:rPr lang="en-US" altLang="en-US" sz="2400" b="0" dirty="0">
                <a:solidFill>
                  <a:srgbClr val="FF0000"/>
                </a:solidFill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</a:rPr>
              <a:t>nhau vì 1dm 2cm = 12cm </a:t>
            </a:r>
          </a:p>
        </p:txBody>
      </p:sp>
      <p:pic>
        <p:nvPicPr>
          <p:cNvPr id="9225" name="Picture 56" descr="1 (154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0"/>
            <a:ext cx="16002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6" name="Text Box 13"/>
          <p:cNvSpPr txBox="1"/>
          <p:nvPr/>
        </p:nvSpPr>
        <p:spPr>
          <a:xfrm>
            <a:off x="1524000" y="0"/>
            <a:ext cx="9144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7" name="Text Box 14"/>
          <p:cNvSpPr txBox="1"/>
          <p:nvPr/>
        </p:nvSpPr>
        <p:spPr>
          <a:xfrm>
            <a:off x="1524000" y="457201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u="sng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</a:rPr>
              <a:t>Toán</a:t>
            </a:r>
          </a:p>
        </p:txBody>
      </p:sp>
      <p:sp>
        <p:nvSpPr>
          <p:cNvPr id="6155" name="Text Box 11"/>
          <p:cNvSpPr txBox="1"/>
          <p:nvPr/>
        </p:nvSpPr>
        <p:spPr>
          <a:xfrm>
            <a:off x="1447800" y="1040766"/>
            <a:ext cx="9144000" cy="58356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blipFill rotWithShape="1">
                  <a:blip r:embed="rId5"/>
                </a:blip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Thực hành đo độ dài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529" grpId="0"/>
      <p:bldP spid="20530" grpId="0"/>
      <p:bldP spid="20531" grpId="0"/>
      <p:bldP spid="20532" grpId="0"/>
      <p:bldP spid="20533" grpId="0"/>
      <p:bldP spid="205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Entertainment-02-june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839201" y="2057401"/>
            <a:ext cx="1000125" cy="962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524000" y="164592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600" dirty="0">
                <a:solidFill>
                  <a:srgbClr val="0000FF"/>
                </a:solidFill>
              </a:rPr>
              <a:t>   </a:t>
            </a:r>
            <a:r>
              <a:rPr lang="en-US" altLang="en-US" sz="2800" b="0" dirty="0" err="1">
                <a:solidFill>
                  <a:schemeClr val="tx1">
                    <a:lumMod val="50000"/>
                  </a:schemeClr>
                </a:solidFill>
              </a:rPr>
              <a:t>Vẽ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800" b="0" dirty="0" err="1">
                <a:solidFill>
                  <a:schemeClr val="tx1">
                    <a:lumMod val="50000"/>
                  </a:schemeClr>
                </a:solidFill>
              </a:rPr>
              <a:t>đoạn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800" b="0" dirty="0" err="1">
                <a:solidFill>
                  <a:schemeClr val="tx1">
                    <a:lumMod val="50000"/>
                  </a:schemeClr>
                </a:solidFill>
              </a:rPr>
              <a:t>thẳng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</a:rPr>
              <a:t> CD </a:t>
            </a:r>
            <a:r>
              <a:rPr lang="en-US" altLang="en-US" sz="2800" b="0" dirty="0" err="1">
                <a:solidFill>
                  <a:schemeClr val="tx1">
                    <a:lumMod val="50000"/>
                  </a:schemeClr>
                </a:solidFill>
              </a:rPr>
              <a:t>có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800" b="0" dirty="0" err="1">
                <a:solidFill>
                  <a:schemeClr val="tx1">
                    <a:lumMod val="50000"/>
                  </a:schemeClr>
                </a:solidFill>
              </a:rPr>
              <a:t>độ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800" b="0" dirty="0" err="1">
                <a:solidFill>
                  <a:schemeClr val="tx1">
                    <a:lumMod val="50000"/>
                  </a:schemeClr>
                </a:solidFill>
              </a:rPr>
              <a:t>dài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</a:rPr>
              <a:t> 12cm.</a:t>
            </a:r>
          </a:p>
        </p:txBody>
      </p:sp>
      <p:sp>
        <p:nvSpPr>
          <p:cNvPr id="13337" name="Line 25"/>
          <p:cNvSpPr/>
          <p:nvPr/>
        </p:nvSpPr>
        <p:spPr>
          <a:xfrm>
            <a:off x="2011680" y="3352801"/>
            <a:ext cx="4693920" cy="635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13338" name="Picture 26" descr="thuo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100" y="3400426"/>
            <a:ext cx="8305800" cy="1160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39" name="Text Box 27"/>
          <p:cNvSpPr txBox="1"/>
          <p:nvPr/>
        </p:nvSpPr>
        <p:spPr>
          <a:xfrm>
            <a:off x="6743700" y="2911476"/>
            <a:ext cx="407988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3340" name="Text Box 28"/>
          <p:cNvSpPr txBox="1">
            <a:spLocks noChangeArrowheads="1"/>
          </p:cNvSpPr>
          <p:nvPr/>
        </p:nvSpPr>
        <p:spPr bwMode="auto">
          <a:xfrm>
            <a:off x="3810000" y="2292351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</a:rPr>
              <a:t>12cm</a:t>
            </a:r>
          </a:p>
        </p:txBody>
      </p:sp>
      <p:sp>
        <p:nvSpPr>
          <p:cNvPr id="13341" name="AutoShape 29"/>
          <p:cNvSpPr/>
          <p:nvPr/>
        </p:nvSpPr>
        <p:spPr>
          <a:xfrm rot="-5400000">
            <a:off x="4149725" y="733425"/>
            <a:ext cx="433388" cy="4618038"/>
          </a:xfrm>
          <a:prstGeom prst="rightBrace">
            <a:avLst>
              <a:gd name="adj1" fmla="val 88797"/>
              <a:gd name="adj2" fmla="val 50000"/>
            </a:avLst>
          </a:prstGeom>
          <a:noFill/>
          <a:ln w="28575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algn="ctr"/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42" name="Oval 30"/>
          <p:cNvSpPr/>
          <p:nvPr/>
        </p:nvSpPr>
        <p:spPr>
          <a:xfrm>
            <a:off x="1939290" y="3296285"/>
            <a:ext cx="118110" cy="104140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3343" name="Text Box 31"/>
          <p:cNvSpPr txBox="1"/>
          <p:nvPr/>
        </p:nvSpPr>
        <p:spPr>
          <a:xfrm>
            <a:off x="1651000" y="2895601"/>
            <a:ext cx="406400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8202" name="Text Box 14"/>
          <p:cNvSpPr txBox="1"/>
          <p:nvPr/>
        </p:nvSpPr>
        <p:spPr>
          <a:xfrm>
            <a:off x="1524000" y="0"/>
            <a:ext cx="9144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5" name="Text Box 15"/>
          <p:cNvSpPr txBox="1">
            <a:spLocks noChangeArrowheads="1"/>
          </p:cNvSpPr>
          <p:nvPr/>
        </p:nvSpPr>
        <p:spPr bwMode="auto">
          <a:xfrm>
            <a:off x="1447800" y="304801"/>
            <a:ext cx="914400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200" u="sng" dirty="0" err="1">
                <a:solidFill>
                  <a:schemeClr val="tx2">
                    <a:lumMod val="50000"/>
                  </a:schemeClr>
                </a:solidFill>
              </a:rPr>
              <a:t>Toán</a:t>
            </a:r>
            <a:endParaRPr lang="en-US" altLang="en-US" sz="3200" u="sn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Oval 30"/>
          <p:cNvSpPr/>
          <p:nvPr/>
        </p:nvSpPr>
        <p:spPr>
          <a:xfrm>
            <a:off x="6667500" y="3295651"/>
            <a:ext cx="120650" cy="116205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6155" name="Text Box 11"/>
          <p:cNvSpPr txBox="1"/>
          <p:nvPr/>
        </p:nvSpPr>
        <p:spPr>
          <a:xfrm>
            <a:off x="1447800" y="914401"/>
            <a:ext cx="9144000" cy="58356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blipFill rotWithShape="1">
                  <a:blip r:embed="rId6"/>
                </a:blip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Thực hành đo độ dài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39" grpId="0"/>
      <p:bldP spid="13340" grpId="0"/>
      <p:bldP spid="13341" grpId="0" animBg="1"/>
      <p:bldP spid="13342" grpId="0" bldLvl="0" animBg="1"/>
      <p:bldP spid="13343" grpId="0"/>
      <p:bldP spid="1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Entertainment-02-june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595937" y="3520281"/>
            <a:ext cx="1000125" cy="962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0660" name="Text Box 4"/>
          <p:cNvSpPr txBox="1"/>
          <p:nvPr/>
        </p:nvSpPr>
        <p:spPr>
          <a:xfrm>
            <a:off x="1752600" y="1371601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Em hãy nêu cách thực hiện vẽ một đoạn thẳng có độ dài cho trước ?</a:t>
            </a:r>
          </a:p>
        </p:txBody>
      </p:sp>
      <p:sp>
        <p:nvSpPr>
          <p:cNvPr id="70662" name="Text Box 6"/>
          <p:cNvSpPr txBox="1"/>
          <p:nvPr/>
        </p:nvSpPr>
        <p:spPr>
          <a:xfrm>
            <a:off x="1828800" y="2093596"/>
            <a:ext cx="87630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- Đặt thước, kẻ một đoạn thẳng bắt đầu từ vạch ghi số 0 đến vạch ghi số đo độ dài cho trước của đoạn thẳng.</a:t>
            </a:r>
          </a:p>
        </p:txBody>
      </p:sp>
      <p:sp>
        <p:nvSpPr>
          <p:cNvPr id="70663" name="Text Box 7"/>
          <p:cNvSpPr txBox="1"/>
          <p:nvPr/>
        </p:nvSpPr>
        <p:spPr>
          <a:xfrm>
            <a:off x="1828800" y="3047684"/>
            <a:ext cx="81534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- Nhấc thước, ghi tên ở 2 đầu đoạn thẳng vừa vẽ. Ta được đoạn thẳng cần vẽ.</a:t>
            </a:r>
          </a:p>
        </p:txBody>
      </p:sp>
      <p:sp>
        <p:nvSpPr>
          <p:cNvPr id="10246" name="Text Box 7"/>
          <p:cNvSpPr txBox="1"/>
          <p:nvPr/>
        </p:nvSpPr>
        <p:spPr>
          <a:xfrm>
            <a:off x="1524000" y="0"/>
            <a:ext cx="9144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7" name="Text Box 8"/>
          <p:cNvSpPr txBox="1"/>
          <p:nvPr/>
        </p:nvSpPr>
        <p:spPr>
          <a:xfrm>
            <a:off x="1371600" y="228601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u="sng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</a:rPr>
              <a:t>Toán</a:t>
            </a:r>
          </a:p>
        </p:txBody>
      </p:sp>
      <p:sp>
        <p:nvSpPr>
          <p:cNvPr id="6155" name="Text Box 11"/>
          <p:cNvSpPr txBox="1"/>
          <p:nvPr/>
        </p:nvSpPr>
        <p:spPr>
          <a:xfrm>
            <a:off x="1447800" y="766446"/>
            <a:ext cx="9144000" cy="58356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blipFill rotWithShape="1">
                  <a:blip r:embed="rId5"/>
                </a:blip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Thực hành đo độ dài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/>
      <p:bldP spid="70662" grpId="0"/>
      <p:bldP spid="706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832746"/>
              </p:ext>
            </p:extLst>
          </p:nvPr>
        </p:nvGraphicFramePr>
        <p:xfrm>
          <a:off x="228600" y="2944407"/>
          <a:ext cx="11658600" cy="3380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  <a:gridCol w="3886200"/>
              </a:tblGrid>
              <a:tr h="845048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3600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vật</a:t>
                      </a:r>
                      <a:endParaRPr lang="vi-VN" sz="36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Ước</a:t>
                      </a:r>
                      <a:r>
                        <a:rPr lang="en-US" sz="3600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lượng độ dài</a:t>
                      </a:r>
                      <a:endParaRPr lang="vi-VN" sz="36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3600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dài đo được</a:t>
                      </a:r>
                      <a:endParaRPr lang="vi-VN" sz="36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45048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845048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845048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508" name="Text Box 4"/>
          <p:cNvSpPr txBox="1"/>
          <p:nvPr/>
        </p:nvSpPr>
        <p:spPr>
          <a:xfrm>
            <a:off x="-37531" y="1662211"/>
            <a:ext cx="12115800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2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Ước lượng chiều dài của các đồ vật, đo độ dài của chúng rồi điền vào bảng sau: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2" name="Text Box 8"/>
          <p:cNvSpPr txBox="1"/>
          <p:nvPr/>
        </p:nvSpPr>
        <p:spPr>
          <a:xfrm>
            <a:off x="762000" y="3905586"/>
            <a:ext cx="36576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en-US" sz="28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Bút chì của em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3" name="Text Box 9"/>
          <p:cNvSpPr txBox="1"/>
          <p:nvPr/>
        </p:nvSpPr>
        <p:spPr>
          <a:xfrm>
            <a:off x="304800" y="4757418"/>
            <a:ext cx="41148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en-US" sz="28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Chiều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dài mép </a:t>
            </a:r>
            <a:r>
              <a:rPr lang="en-US" altLang="en-US" sz="2800" b="1" err="1">
                <a:solidFill>
                  <a:srgbClr val="002060"/>
                </a:solidFill>
                <a:latin typeface="Times New Roman" panose="02020603050405020304" pitchFamily="18" charset="0"/>
              </a:rPr>
              <a:t>bàn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học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4" name="Text Box 10"/>
          <p:cNvSpPr txBox="1"/>
          <p:nvPr/>
        </p:nvSpPr>
        <p:spPr>
          <a:xfrm>
            <a:off x="283191" y="5715000"/>
            <a:ext cx="92202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en-US" sz="28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Chiều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cao chân 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bàn </a:t>
            </a:r>
            <a:r>
              <a:rPr lang="en-US" altLang="en-US" sz="28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học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0" name="Text Box 9"/>
          <p:cNvSpPr txBox="1"/>
          <p:nvPr/>
        </p:nvSpPr>
        <p:spPr>
          <a:xfrm>
            <a:off x="1524000" y="0"/>
            <a:ext cx="9144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1" name="Text Box 10"/>
          <p:cNvSpPr txBox="1"/>
          <p:nvPr/>
        </p:nvSpPr>
        <p:spPr>
          <a:xfrm>
            <a:off x="1316038" y="381001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Toán</a:t>
            </a:r>
          </a:p>
        </p:txBody>
      </p:sp>
      <p:sp>
        <p:nvSpPr>
          <p:cNvPr id="6155" name="Text Box 11"/>
          <p:cNvSpPr txBox="1"/>
          <p:nvPr/>
        </p:nvSpPr>
        <p:spPr>
          <a:xfrm>
            <a:off x="1371600" y="950596"/>
            <a:ext cx="9144000" cy="58356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blipFill rotWithShape="1">
                  <a:blip r:embed="rId3"/>
                </a:blip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Thực hành đo độ dài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6400" y="3940137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14cm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4757418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105cm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64791" y="5664065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60cm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12" grpId="0"/>
      <p:bldP spid="21513" grpId="0"/>
      <p:bldP spid="21514" grpId="0"/>
      <p:bldP spid="3" grpId="0"/>
      <p:bldP spid="13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p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8071360">
            <a:off x="2982914" y="1943100"/>
            <a:ext cx="3709987" cy="373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Picture 5" descr="thuo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3937001"/>
            <a:ext cx="8305800" cy="1160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3276600" y="3130551"/>
            <a:ext cx="198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chemeClr val="accent6">
                    <a:lumMod val="10000"/>
                  </a:schemeClr>
                </a:solidFill>
              </a:rPr>
              <a:t>13cm</a:t>
            </a:r>
          </a:p>
        </p:txBody>
      </p:sp>
      <p:sp>
        <p:nvSpPr>
          <p:cNvPr id="23580" name="Text Box 28"/>
          <p:cNvSpPr txBox="1">
            <a:spLocks noChangeArrowheads="1"/>
          </p:cNvSpPr>
          <p:nvPr/>
        </p:nvSpPr>
        <p:spPr bwMode="auto">
          <a:xfrm>
            <a:off x="265907" y="1860890"/>
            <a:ext cx="91440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accent6">
                    <a:lumMod val="10000"/>
                  </a:schemeClr>
                </a:solidFill>
              </a:rPr>
              <a:t>Chiều</a:t>
            </a:r>
            <a:r>
              <a:rPr lang="en-US" altLang="en-US" sz="28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accent6">
                    <a:lumMod val="10000"/>
                  </a:schemeClr>
                </a:solidFill>
              </a:rPr>
              <a:t>dài</a:t>
            </a:r>
            <a:r>
              <a:rPr lang="en-US" altLang="en-US" sz="28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accent6">
                    <a:lumMod val="10000"/>
                  </a:schemeClr>
                </a:solidFill>
              </a:rPr>
              <a:t>cái</a:t>
            </a:r>
            <a:r>
              <a:rPr lang="en-US" altLang="en-US" sz="28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accent6">
                    <a:lumMod val="10000"/>
                  </a:schemeClr>
                </a:solidFill>
              </a:rPr>
              <a:t>bút</a:t>
            </a:r>
            <a:r>
              <a:rPr lang="en-US" altLang="en-US" sz="28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altLang="en-US" sz="2800" err="1">
                <a:solidFill>
                  <a:schemeClr val="accent6">
                    <a:lumMod val="10000"/>
                  </a:schemeClr>
                </a:solidFill>
              </a:rPr>
              <a:t>của</a:t>
            </a:r>
            <a:r>
              <a:rPr lang="en-US" altLang="en-US" sz="280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altLang="en-US" sz="2800" smtClean="0">
                <a:solidFill>
                  <a:schemeClr val="accent6">
                    <a:lumMod val="10000"/>
                  </a:schemeClr>
                </a:solidFill>
              </a:rPr>
              <a:t>em</a:t>
            </a:r>
            <a:endParaRPr lang="en-US" altLang="en-US" sz="28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23583" name="Line 31"/>
          <p:cNvSpPr/>
          <p:nvPr/>
        </p:nvSpPr>
        <p:spPr>
          <a:xfrm flipV="1">
            <a:off x="2362200" y="3022600"/>
            <a:ext cx="0" cy="9144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23585" name="Line 33"/>
          <p:cNvSpPr/>
          <p:nvPr/>
        </p:nvSpPr>
        <p:spPr>
          <a:xfrm flipV="1">
            <a:off x="7470775" y="2935288"/>
            <a:ext cx="0" cy="9144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23588" name="Line 36"/>
          <p:cNvSpPr/>
          <p:nvPr/>
        </p:nvSpPr>
        <p:spPr>
          <a:xfrm>
            <a:off x="2124075" y="4059238"/>
            <a:ext cx="2286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589" name="Line 37"/>
          <p:cNvSpPr/>
          <p:nvPr/>
        </p:nvSpPr>
        <p:spPr>
          <a:xfrm>
            <a:off x="2101850" y="3906838"/>
            <a:ext cx="0" cy="1219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4347" name="Text Box 12"/>
          <p:cNvSpPr txBox="1"/>
          <p:nvPr/>
        </p:nvSpPr>
        <p:spPr>
          <a:xfrm>
            <a:off x="1524000" y="0"/>
            <a:ext cx="9144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8" name="Text Box 10"/>
          <p:cNvSpPr txBox="1"/>
          <p:nvPr/>
        </p:nvSpPr>
        <p:spPr>
          <a:xfrm>
            <a:off x="1498979" y="409892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u="sng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</a:rPr>
              <a:t>Toán</a:t>
            </a:r>
          </a:p>
        </p:txBody>
      </p:sp>
      <p:sp>
        <p:nvSpPr>
          <p:cNvPr id="14349" name="Text Box 11"/>
          <p:cNvSpPr txBox="1"/>
          <p:nvPr/>
        </p:nvSpPr>
        <p:spPr>
          <a:xfrm>
            <a:off x="1524000" y="924424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Thực hành đo độ dài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2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1000"/>
                                        <p:tgtEl>
                                          <p:spTgt spid="2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0" dur="500"/>
                                        <p:tgtEl>
                                          <p:spTgt spid="23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7" grpId="0"/>
      <p:bldP spid="235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04800" y="1720711"/>
            <a:ext cx="853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800" smtClean="0"/>
              <a:t>Chiều dài </a:t>
            </a:r>
            <a:r>
              <a:rPr lang="en-US" altLang="en-US" sz="2800" dirty="0" err="1"/>
              <a:t>mép</a:t>
            </a:r>
            <a:r>
              <a:rPr lang="en-US" altLang="en-US" sz="2800" dirty="0"/>
              <a:t> </a:t>
            </a:r>
            <a:r>
              <a:rPr lang="en-US" altLang="en-US" sz="2800" err="1"/>
              <a:t>bàn</a:t>
            </a:r>
            <a:r>
              <a:rPr lang="en-US" altLang="en-US" sz="2800"/>
              <a:t> </a:t>
            </a:r>
            <a:r>
              <a:rPr lang="en-US" altLang="en-US" sz="2800" smtClean="0"/>
              <a:t>học</a:t>
            </a:r>
            <a:endParaRPr lang="en-US" altLang="en-US" sz="2800" dirty="0"/>
          </a:p>
        </p:txBody>
      </p:sp>
      <p:pic>
        <p:nvPicPr>
          <p:cNvPr id="15363" name="Picture 3" descr="nice_table_120_1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533650"/>
            <a:ext cx="6496050" cy="371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396" name="Picture 4" descr="Untitled-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44737">
            <a:off x="7839710" y="975996"/>
            <a:ext cx="3468688" cy="4886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9397" name="Line 5"/>
          <p:cNvSpPr/>
          <p:nvPr/>
        </p:nvSpPr>
        <p:spPr>
          <a:xfrm>
            <a:off x="4200525" y="3392488"/>
            <a:ext cx="0" cy="341312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9398" name="Line 6"/>
          <p:cNvSpPr/>
          <p:nvPr/>
        </p:nvSpPr>
        <p:spPr>
          <a:xfrm>
            <a:off x="7772400" y="3113088"/>
            <a:ext cx="0" cy="392112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9399" name="Line 7"/>
          <p:cNvSpPr/>
          <p:nvPr/>
        </p:nvSpPr>
        <p:spPr>
          <a:xfrm flipV="1">
            <a:off x="4191000" y="3516313"/>
            <a:ext cx="3581400" cy="228600"/>
          </a:xfrm>
          <a:prstGeom prst="line">
            <a:avLst/>
          </a:prstGeom>
          <a:ln w="5715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9400" name="Line 8"/>
          <p:cNvSpPr/>
          <p:nvPr/>
        </p:nvSpPr>
        <p:spPr>
          <a:xfrm>
            <a:off x="8174355" y="3047683"/>
            <a:ext cx="0" cy="392112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pic>
        <p:nvPicPr>
          <p:cNvPr id="59401" name="Picture 9" descr="Untitled-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44737">
            <a:off x="4247199" y="1217614"/>
            <a:ext cx="3468687" cy="4886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9403" name="Text Box 11"/>
          <p:cNvSpPr txBox="1"/>
          <p:nvPr/>
        </p:nvSpPr>
        <p:spPr>
          <a:xfrm>
            <a:off x="7620000" y="3336926"/>
            <a:ext cx="990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altLang="en-US" sz="2000" dirty="0">
              <a:solidFill>
                <a:srgbClr val="FF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9404" name="Line 12"/>
          <p:cNvSpPr/>
          <p:nvPr/>
        </p:nvSpPr>
        <p:spPr>
          <a:xfrm rot="360000" flipV="1">
            <a:off x="7774305" y="3454401"/>
            <a:ext cx="397510" cy="71755"/>
          </a:xfrm>
          <a:prstGeom prst="line">
            <a:avLst/>
          </a:prstGeom>
          <a:ln w="762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2931011" y="5627055"/>
            <a:ext cx="91440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i="1" dirty="0">
                <a:solidFill>
                  <a:srgbClr val="0000FF"/>
                </a:solidFill>
              </a:rPr>
              <a:t> </a:t>
            </a:r>
            <a:r>
              <a:rPr lang="en-US" altLang="en-US" sz="2800" i="1" dirty="0">
                <a:solidFill>
                  <a:srgbClr val="002060"/>
                </a:solidFill>
              </a:rPr>
              <a:t>-</a:t>
            </a:r>
            <a:r>
              <a:rPr lang="en-US" altLang="en-US" sz="3600" i="1" dirty="0">
                <a:solidFill>
                  <a:srgbClr val="0000FF"/>
                </a:solidFill>
              </a:rPr>
              <a:t> </a:t>
            </a:r>
            <a:r>
              <a:rPr lang="en-US" altLang="en-US" sz="2800" b="0" dirty="0" err="1">
                <a:solidFill>
                  <a:schemeClr val="accent6">
                    <a:lumMod val="10000"/>
                  </a:schemeClr>
                </a:solidFill>
              </a:rPr>
              <a:t>Mép</a:t>
            </a:r>
            <a:r>
              <a:rPr lang="en-US" altLang="en-US" sz="2800" b="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altLang="en-US" sz="2800" b="0" dirty="0" err="1">
                <a:solidFill>
                  <a:schemeClr val="accent6">
                    <a:lumMod val="10000"/>
                  </a:schemeClr>
                </a:solidFill>
              </a:rPr>
              <a:t>bàn</a:t>
            </a:r>
            <a:r>
              <a:rPr lang="en-US" altLang="en-US" sz="2800" b="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altLang="en-US" sz="2800" b="0" dirty="0" err="1">
                <a:solidFill>
                  <a:schemeClr val="accent6">
                    <a:lumMod val="10000"/>
                  </a:schemeClr>
                </a:solidFill>
              </a:rPr>
              <a:t>học</a:t>
            </a:r>
            <a:r>
              <a:rPr lang="en-US" altLang="en-US" sz="2800" b="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altLang="en-US" sz="2800" b="0" dirty="0" err="1">
                <a:solidFill>
                  <a:schemeClr val="accent6">
                    <a:lumMod val="10000"/>
                  </a:schemeClr>
                </a:solidFill>
              </a:rPr>
              <a:t>của</a:t>
            </a:r>
            <a:r>
              <a:rPr lang="en-US" altLang="en-US" sz="2800" b="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altLang="en-US" sz="2800" b="0" dirty="0" err="1">
                <a:solidFill>
                  <a:schemeClr val="accent6">
                    <a:lumMod val="10000"/>
                  </a:schemeClr>
                </a:solidFill>
              </a:rPr>
              <a:t>em</a:t>
            </a:r>
            <a:r>
              <a:rPr lang="en-US" altLang="en-US" sz="2800" b="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altLang="en-US" sz="2800" b="0" dirty="0" err="1">
                <a:solidFill>
                  <a:schemeClr val="accent6">
                    <a:lumMod val="10000"/>
                  </a:schemeClr>
                </a:solidFill>
              </a:rPr>
              <a:t>dài</a:t>
            </a:r>
            <a:r>
              <a:rPr lang="en-US" altLang="en-US" sz="2800" b="0" dirty="0">
                <a:solidFill>
                  <a:schemeClr val="accent6">
                    <a:lumMod val="10000"/>
                  </a:schemeClr>
                </a:solidFill>
              </a:rPr>
              <a:t>: 110cm.</a:t>
            </a:r>
          </a:p>
        </p:txBody>
      </p:sp>
      <p:sp>
        <p:nvSpPr>
          <p:cNvPr id="73735" name="Text Box 7"/>
          <p:cNvSpPr txBox="1"/>
          <p:nvPr/>
        </p:nvSpPr>
        <p:spPr>
          <a:xfrm>
            <a:off x="3352800" y="5743575"/>
            <a:ext cx="3124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/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5374" name="Text Box 15"/>
          <p:cNvSpPr txBox="1"/>
          <p:nvPr/>
        </p:nvSpPr>
        <p:spPr>
          <a:xfrm>
            <a:off x="1524000" y="0"/>
            <a:ext cx="9144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5" name="Text Box 16"/>
          <p:cNvSpPr txBox="1">
            <a:spLocks noChangeArrowheads="1"/>
          </p:cNvSpPr>
          <p:nvPr/>
        </p:nvSpPr>
        <p:spPr bwMode="auto">
          <a:xfrm>
            <a:off x="1524000" y="520066"/>
            <a:ext cx="914400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200" u="sng" dirty="0" err="1">
                <a:solidFill>
                  <a:schemeClr val="accent6">
                    <a:lumMod val="10000"/>
                  </a:schemeClr>
                </a:solidFill>
              </a:rPr>
              <a:t>Toán</a:t>
            </a:r>
            <a:endParaRPr lang="en-US" altLang="en-US" sz="3200" u="sng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5376" name="Text Box 17"/>
          <p:cNvSpPr txBox="1"/>
          <p:nvPr/>
        </p:nvSpPr>
        <p:spPr>
          <a:xfrm>
            <a:off x="1524000" y="1066800"/>
            <a:ext cx="9144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Thực hành đo độ dài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10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10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3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/>
          <p:nvPr/>
        </p:nvSpPr>
        <p:spPr>
          <a:xfrm>
            <a:off x="137911" y="1355399"/>
            <a:ext cx="85344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Chiều 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cao chân </a:t>
            </a: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bàn </a:t>
            </a:r>
            <a:r>
              <a:rPr lang="en-US" altLang="en-US" sz="32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học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387" name="Picture 23" descr="nice_table_120_1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1" y="2027556"/>
            <a:ext cx="6552565" cy="5254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93" name="Line 25"/>
          <p:cNvSpPr/>
          <p:nvPr/>
        </p:nvSpPr>
        <p:spPr>
          <a:xfrm>
            <a:off x="5232400" y="6477000"/>
            <a:ext cx="457200" cy="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2794" name="Line 26"/>
          <p:cNvSpPr/>
          <p:nvPr/>
        </p:nvSpPr>
        <p:spPr>
          <a:xfrm>
            <a:off x="5181600" y="3733800"/>
            <a:ext cx="457200" cy="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2795" name="Line 27"/>
          <p:cNvSpPr/>
          <p:nvPr/>
        </p:nvSpPr>
        <p:spPr>
          <a:xfrm flipH="1" flipV="1">
            <a:off x="5654676" y="3728085"/>
            <a:ext cx="34925" cy="2655570"/>
          </a:xfrm>
          <a:prstGeom prst="line">
            <a:avLst/>
          </a:prstGeom>
          <a:ln w="3810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32798" name="Picture 30" descr="Untitled-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3957363">
            <a:off x="3747771" y="1297305"/>
            <a:ext cx="4086225" cy="6034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3733" name="Text Box 5"/>
          <p:cNvSpPr txBox="1"/>
          <p:nvPr/>
        </p:nvSpPr>
        <p:spPr>
          <a:xfrm>
            <a:off x="6076349" y="5969635"/>
            <a:ext cx="480060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en-US" altLang="en-US" sz="3200" i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smtClean="0">
                <a:solidFill>
                  <a:srgbClr val="002060"/>
                </a:solidFill>
                <a:latin typeface="Times New Roman" panose="02020603050405020304" pitchFamily="18" charset="0"/>
              </a:rPr>
              <a:t>Chân 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bàn học của em cao: 65cm</a:t>
            </a:r>
          </a:p>
        </p:txBody>
      </p:sp>
      <p:sp>
        <p:nvSpPr>
          <p:cNvPr id="16393" name="Text Box 10"/>
          <p:cNvSpPr txBox="1"/>
          <p:nvPr/>
        </p:nvSpPr>
        <p:spPr>
          <a:xfrm>
            <a:off x="1524000" y="0"/>
            <a:ext cx="9144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4" name="Text Box 11"/>
          <p:cNvSpPr txBox="1">
            <a:spLocks noChangeArrowheads="1"/>
          </p:cNvSpPr>
          <p:nvPr/>
        </p:nvSpPr>
        <p:spPr bwMode="auto">
          <a:xfrm>
            <a:off x="1524000" y="178409"/>
            <a:ext cx="914400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200" u="sng" dirty="0" err="1">
                <a:solidFill>
                  <a:schemeClr val="accent6">
                    <a:lumMod val="10000"/>
                  </a:schemeClr>
                </a:solidFill>
              </a:rPr>
              <a:t>Toán</a:t>
            </a:r>
          </a:p>
        </p:txBody>
      </p:sp>
      <p:sp>
        <p:nvSpPr>
          <p:cNvPr id="16395" name="Text Box 12"/>
          <p:cNvSpPr txBox="1"/>
          <p:nvPr/>
        </p:nvSpPr>
        <p:spPr>
          <a:xfrm>
            <a:off x="1504349" y="790416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Thực hành đo độ dài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832746"/>
              </p:ext>
            </p:extLst>
          </p:nvPr>
        </p:nvGraphicFramePr>
        <p:xfrm>
          <a:off x="228600" y="2944407"/>
          <a:ext cx="11658600" cy="3380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  <a:gridCol w="3886200"/>
              </a:tblGrid>
              <a:tr h="845048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3600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vật</a:t>
                      </a:r>
                      <a:endParaRPr lang="vi-VN" sz="36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Ước</a:t>
                      </a:r>
                      <a:r>
                        <a:rPr lang="en-US" sz="3600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lượng độ dài</a:t>
                      </a:r>
                      <a:endParaRPr lang="vi-VN" sz="36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3600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dài đo được</a:t>
                      </a:r>
                      <a:endParaRPr lang="vi-VN" sz="36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45048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845048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845048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508" name="Text Box 4"/>
          <p:cNvSpPr txBox="1"/>
          <p:nvPr/>
        </p:nvSpPr>
        <p:spPr>
          <a:xfrm>
            <a:off x="-37531" y="1662211"/>
            <a:ext cx="12115800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2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Ước lượng chiều dài của các đồ vật, đo độ dài của chúng rồi điền vào bảng sau: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2" name="Text Box 8"/>
          <p:cNvSpPr txBox="1"/>
          <p:nvPr/>
        </p:nvSpPr>
        <p:spPr>
          <a:xfrm>
            <a:off x="762000" y="3905586"/>
            <a:ext cx="36576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en-US" sz="28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Bút chì của em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3" name="Text Box 9"/>
          <p:cNvSpPr txBox="1"/>
          <p:nvPr/>
        </p:nvSpPr>
        <p:spPr>
          <a:xfrm>
            <a:off x="304800" y="4757418"/>
            <a:ext cx="41148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en-US" sz="28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Chiều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dài mép </a:t>
            </a:r>
            <a:r>
              <a:rPr lang="en-US" altLang="en-US" sz="2800" b="1" err="1">
                <a:solidFill>
                  <a:srgbClr val="002060"/>
                </a:solidFill>
                <a:latin typeface="Times New Roman" panose="02020603050405020304" pitchFamily="18" charset="0"/>
              </a:rPr>
              <a:t>bàn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học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4" name="Text Box 10"/>
          <p:cNvSpPr txBox="1"/>
          <p:nvPr/>
        </p:nvSpPr>
        <p:spPr>
          <a:xfrm>
            <a:off x="283191" y="5715000"/>
            <a:ext cx="92202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en-US" sz="28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Chiều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cao chân 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bàn </a:t>
            </a:r>
            <a:r>
              <a:rPr lang="en-US" altLang="en-US" sz="28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học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0" name="Text Box 9"/>
          <p:cNvSpPr txBox="1"/>
          <p:nvPr/>
        </p:nvSpPr>
        <p:spPr>
          <a:xfrm>
            <a:off x="1524000" y="0"/>
            <a:ext cx="9144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1" name="Text Box 10"/>
          <p:cNvSpPr txBox="1"/>
          <p:nvPr/>
        </p:nvSpPr>
        <p:spPr>
          <a:xfrm>
            <a:off x="1316038" y="381001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Toán</a:t>
            </a:r>
          </a:p>
        </p:txBody>
      </p:sp>
      <p:sp>
        <p:nvSpPr>
          <p:cNvPr id="6155" name="Text Box 11"/>
          <p:cNvSpPr txBox="1"/>
          <p:nvPr/>
        </p:nvSpPr>
        <p:spPr>
          <a:xfrm>
            <a:off x="1371600" y="950596"/>
            <a:ext cx="9144000" cy="58356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blipFill rotWithShape="1">
                  <a:blip r:embed="rId3"/>
                </a:blip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Thực hành đo độ dài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6400" y="3940137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14cm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00381" y="3940137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13cm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4757418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105cm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28814" y="4757418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110cm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64791" y="5664065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65cm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10617" y="5654591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65cm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32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12" grpId="0"/>
      <p:bldP spid="21513" grpId="0"/>
      <p:bldP spid="21514" grpId="0"/>
      <p:bldP spid="3" grpId="0"/>
      <p:bldP spid="12" grpId="0"/>
      <p:bldP spid="13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/>
          <p:cNvSpPr txBox="1"/>
          <p:nvPr/>
        </p:nvSpPr>
        <p:spPr>
          <a:xfrm>
            <a:off x="1828800" y="1828484"/>
            <a:ext cx="83058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Muốn đo độ dài 1 đồ vật ta làm thế nào?</a:t>
            </a:r>
          </a:p>
        </p:txBody>
      </p:sp>
      <p:sp>
        <p:nvSpPr>
          <p:cNvPr id="86021" name="Text Box 5"/>
          <p:cNvSpPr txBox="1"/>
          <p:nvPr/>
        </p:nvSpPr>
        <p:spPr>
          <a:xfrm>
            <a:off x="914400" y="2895600"/>
            <a:ext cx="10502900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Áp sát thước vào vật cần đo, một đầu ứng với vạch ghi số 0. Đầu kia ứng với vạch ghi số nào, chính là độ dài của đồ vật đó.</a:t>
            </a:r>
          </a:p>
        </p:txBody>
      </p:sp>
      <p:sp>
        <p:nvSpPr>
          <p:cNvPr id="17412" name="Text Box 5"/>
          <p:cNvSpPr txBox="1"/>
          <p:nvPr/>
        </p:nvSpPr>
        <p:spPr>
          <a:xfrm>
            <a:off x="1524000" y="0"/>
            <a:ext cx="9144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3" name="Text Box 6"/>
          <p:cNvSpPr txBox="1"/>
          <p:nvPr/>
        </p:nvSpPr>
        <p:spPr>
          <a:xfrm>
            <a:off x="1524000" y="609601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Toán</a:t>
            </a:r>
          </a:p>
        </p:txBody>
      </p:sp>
      <p:sp>
        <p:nvSpPr>
          <p:cNvPr id="17414" name="Text Box 7"/>
          <p:cNvSpPr txBox="1"/>
          <p:nvPr/>
        </p:nvSpPr>
        <p:spPr>
          <a:xfrm>
            <a:off x="1524000" y="1143001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Thực hành đo độ dài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charRg st="0" end="1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6021">
                                            <p:txEl>
                                              <p:charRg st="0" end="12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6021">
                                            <p:txEl>
                                              <p:charRg st="0" end="12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ADMIN\Desktop\Tai nguyen thiet ke tro choi\Bảng gỗ\choi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8426"/>
            <a:ext cx="1747960" cy="6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artOfYourWorld-V.A-356548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76400" y="-4288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/>
          <p:nvPr/>
        </p:nvSpPr>
        <p:spPr>
          <a:xfrm>
            <a:off x="1551296" y="1652558"/>
            <a:ext cx="9448800" cy="16004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Dặn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dò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sym typeface="+mn-ea"/>
              </a:rPr>
              <a:t>Chuẩn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sym typeface="+mn-ea"/>
              </a:rPr>
              <a:t>bị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sym typeface="+mn-ea"/>
              </a:rPr>
              <a:t>bài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sym typeface="+mn-ea"/>
              </a:rPr>
              <a:t>: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sym typeface="+mn-ea"/>
              </a:rPr>
              <a:t>Thực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sym typeface="+mn-ea"/>
              </a:rPr>
              <a:t>hành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sym typeface="+mn-ea"/>
              </a:rPr>
              <a:t>đo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sym typeface="+mn-ea"/>
              </a:rPr>
              <a:t>độ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sym typeface="+mn-ea"/>
              </a:rPr>
              <a:t>dài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sym typeface="+mn-ea"/>
              </a:rPr>
              <a:t> (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sym typeface="+mn-ea"/>
              </a:rPr>
              <a:t>tiếp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sym typeface="+mn-ea"/>
              </a:rPr>
              <a:t>theo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sym typeface="+mn-ea"/>
              </a:rPr>
              <a:t>)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12" name="Text Box 8"/>
          <p:cNvSpPr txBox="1"/>
          <p:nvPr/>
        </p:nvSpPr>
        <p:spPr>
          <a:xfrm>
            <a:off x="3971499" y="1278354"/>
            <a:ext cx="4114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72713" name="Text Box 9"/>
          <p:cNvSpPr txBox="1"/>
          <p:nvPr/>
        </p:nvSpPr>
        <p:spPr>
          <a:xfrm>
            <a:off x="3962400" y="4648200"/>
            <a:ext cx="4876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19463" name="Text Box 10"/>
          <p:cNvSpPr txBox="1"/>
          <p:nvPr/>
        </p:nvSpPr>
        <p:spPr>
          <a:xfrm>
            <a:off x="1524000" y="0"/>
            <a:ext cx="9144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12" grpId="0"/>
      <p:bldP spid="727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5" name="That-La-Hay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29800" y="6477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2362200" y="2057401"/>
            <a:ext cx="7989570" cy="2578735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5400" b="1">
                <a:solidFill>
                  <a:srgbClr val="00B0F0"/>
                </a:solidFill>
                <a:latin typeface="Times New Roman" panose="02020603050405020304" pitchFamily="18" charset="0"/>
              </a:rPr>
              <a:t>Chúc các em luôn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5400" b="1">
                <a:solidFill>
                  <a:srgbClr val="00B0F0"/>
                </a:solidFill>
                <a:latin typeface="Times New Roman" panose="02020603050405020304" pitchFamily="18" charset="0"/>
              </a:rPr>
              <a:t>mạnh khỏe, chăm ngoan.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338" fill="hold"/>
                                        <p:tgtEl>
                                          <p:spTgt spid="501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18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83686" y="661671"/>
            <a:ext cx="4145915" cy="11169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19774" y="888398"/>
            <a:ext cx="5181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1m 4dm = ….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2501901"/>
            <a:ext cx="1981200" cy="5835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14dm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342" y="4546309"/>
            <a:ext cx="1981200" cy="5835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5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3530601"/>
            <a:ext cx="1981200" cy="5835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140dm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>
            <a:fillRect/>
          </a:stretch>
        </p:blipFill>
        <p:spPr>
          <a:xfrm>
            <a:off x="8430490" y="4864388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>
            <a:fillRect/>
          </a:stretch>
        </p:blipFill>
        <p:spPr>
          <a:xfrm>
            <a:off x="5562600" y="1981200"/>
            <a:ext cx="3886200" cy="4661770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200400" y="2514601"/>
            <a:ext cx="1981200" cy="58356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14dm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6324600" y="989330"/>
            <a:ext cx="647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2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12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2" grpId="0" bldLvl="0" animBg="1"/>
      <p:bldP spid="3" grpId="0"/>
      <p:bldP spid="7" grpId="0" bldLvl="0" animBg="1"/>
      <p:bldP spid="8" grpId="0" bldLvl="0" animBg="1"/>
      <p:bldP spid="10" grpId="0" bldLvl="0" animBg="1"/>
      <p:bldP spid="20" grpId="0" bldLvl="0" animBg="1"/>
      <p:bldP spid="4" grpId="0" bldLvl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03370" y="518795"/>
            <a:ext cx="3766820" cy="12598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4285" y="838436"/>
            <a:ext cx="5181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2m = ....</a:t>
            </a:r>
            <a:r>
              <a:rPr lang="en-US" altLang="vi-VN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vi-VN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4492337"/>
            <a:ext cx="1981200" cy="5835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200cm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2670447"/>
            <a:ext cx="1981200" cy="5835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2cm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3581671"/>
            <a:ext cx="1981200" cy="5835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20cm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>
            <a:fillRect/>
          </a:stretch>
        </p:blipFill>
        <p:spPr>
          <a:xfrm>
            <a:off x="8457915" y="4876795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>
            <a:fillRect/>
          </a:stretch>
        </p:blipFill>
        <p:spPr>
          <a:xfrm>
            <a:off x="5486400" y="1981200"/>
            <a:ext cx="3742690" cy="4574540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971800" y="4492318"/>
            <a:ext cx="1981200" cy="58356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200cm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5791201" y="914400"/>
            <a:ext cx="94551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2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12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bldLvl="0" animBg="1"/>
      <p:bldP spid="3" grpId="0"/>
      <p:bldP spid="7" grpId="0" bldLvl="0" animBg="1"/>
      <p:bldP spid="9" grpId="0" bldLvl="0" animBg="1"/>
      <p:bldP spid="10" grpId="0" bldLvl="0" animBg="1"/>
      <p:bldP spid="20" grpId="0" bldLvl="0" animBg="1"/>
      <p:bldP spid="4" grpId="0" bldLvl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33801" y="609600"/>
            <a:ext cx="4239895" cy="12738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0" y="914113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2m 5cm = .......cm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3581525"/>
            <a:ext cx="1981200" cy="5835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205cm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4495509"/>
            <a:ext cx="1981200" cy="5835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25cm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2666884"/>
            <a:ext cx="1981200" cy="5835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7cm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>
            <a:fillRect/>
          </a:stretch>
        </p:blipFill>
        <p:spPr>
          <a:xfrm>
            <a:off x="8430490" y="4864388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>
            <a:fillRect/>
          </a:stretch>
        </p:blipFill>
        <p:spPr>
          <a:xfrm>
            <a:off x="5861685" y="2286000"/>
            <a:ext cx="3531870" cy="4419600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124200" y="3581401"/>
            <a:ext cx="1981200" cy="58356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205cm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6172200" y="989965"/>
            <a:ext cx="876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2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12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2" grpId="0" bldLvl="0" animBg="1"/>
      <p:bldP spid="3" grpId="0"/>
      <p:bldP spid="7" grpId="0" bldLvl="0" animBg="1"/>
      <p:bldP spid="8" grpId="0" bldLvl="0" animBg="1"/>
      <p:bldP spid="10" grpId="0" bldLvl="0" animBg="1"/>
      <p:bldP spid="20" grpId="0" bldLvl="0" animBg="1"/>
      <p:bldP spid="4" grpId="0" bldLvl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5715000" y="304484"/>
            <a:ext cx="104902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u="sng" dirty="0">
                <a:solidFill>
                  <a:schemeClr val="accent6">
                    <a:lumMod val="10000"/>
                  </a:schemeClr>
                </a:solidFill>
              </a:rPr>
              <a:t>Toán</a:t>
            </a:r>
          </a:p>
        </p:txBody>
      </p:sp>
      <p:pic>
        <p:nvPicPr>
          <p:cNvPr id="61449" name="Picture 9" descr="thuo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733676"/>
            <a:ext cx="5943600" cy="784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50" name="Picture 10" descr="Untitled-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20000">
            <a:off x="2139950" y="1501775"/>
            <a:ext cx="7150100" cy="6999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51" name="Text Box 11"/>
          <p:cNvSpPr txBox="1"/>
          <p:nvPr/>
        </p:nvSpPr>
        <p:spPr>
          <a:xfrm>
            <a:off x="1676400" y="1549400"/>
            <a:ext cx="94488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Một vài loại thước dùng để đo độ dài:</a:t>
            </a:r>
          </a:p>
        </p:txBody>
      </p:sp>
      <p:sp>
        <p:nvSpPr>
          <p:cNvPr id="61452" name="Text Box 12"/>
          <p:cNvSpPr txBox="1"/>
          <p:nvPr/>
        </p:nvSpPr>
        <p:spPr>
          <a:xfrm>
            <a:off x="3657600" y="2157414"/>
            <a:ext cx="4191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Thước thẳng</a:t>
            </a:r>
          </a:p>
        </p:txBody>
      </p:sp>
      <p:sp>
        <p:nvSpPr>
          <p:cNvPr id="6155" name="Text Box 11"/>
          <p:cNvSpPr txBox="1"/>
          <p:nvPr/>
        </p:nvSpPr>
        <p:spPr>
          <a:xfrm>
            <a:off x="1524000" y="888366"/>
            <a:ext cx="9144000" cy="58356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blipFill rotWithShape="1">
                  <a:blip r:embed="rId5"/>
                </a:blip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Thực hành đo độ dài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614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1" grpId="0"/>
      <p:bldP spid="614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imag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1" y="2819400"/>
            <a:ext cx="3956685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3" name="Picture 5" descr="12453095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883" y="2819400"/>
            <a:ext cx="3962400" cy="266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Text Box 10"/>
          <p:cNvSpPr>
            <a:spLocks noGrp="1" noChangeArrowheads="1"/>
          </p:cNvSpPr>
          <p:nvPr>
            <p:ph type="title"/>
          </p:nvPr>
        </p:nvSpPr>
        <p:spPr>
          <a:xfrm>
            <a:off x="2362200" y="1196975"/>
            <a:ext cx="9144000" cy="857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norm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altLang="en-US" sz="3200" dirty="0">
                <a:solidFill>
                  <a:srgbClr val="1018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v</a:t>
            </a:r>
            <a:r>
              <a:rPr lang="en-US" altLang="en-US" sz="3200" dirty="0">
                <a:solidFill>
                  <a:srgbClr val="10181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solidFill>
                  <a:srgbClr val="1018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loại thước dùng để đo độ d</a:t>
            </a:r>
            <a:r>
              <a:rPr lang="en-US" altLang="en-US" sz="3200" dirty="0">
                <a:solidFill>
                  <a:srgbClr val="10181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solidFill>
                  <a:srgbClr val="1018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</a:t>
            </a:r>
            <a:endParaRPr lang="en-US" altLang="en-US" sz="3200" dirty="0">
              <a:solidFill>
                <a:srgbClr val="10181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2668588" y="2054226"/>
            <a:ext cx="34290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200" b="0" i="1" dirty="0" err="1">
                <a:solidFill>
                  <a:schemeClr val="accent6">
                    <a:lumMod val="10000"/>
                  </a:schemeClr>
                </a:solidFill>
              </a:rPr>
              <a:t>Thước</a:t>
            </a:r>
            <a:r>
              <a:rPr lang="en-US" altLang="en-US" sz="3200" b="0" i="1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altLang="en-US" sz="3200" b="0" i="1" dirty="0" err="1">
                <a:solidFill>
                  <a:schemeClr val="accent6">
                    <a:lumMod val="10000"/>
                  </a:schemeClr>
                </a:solidFill>
              </a:rPr>
              <a:t>dây</a:t>
            </a:r>
            <a:endParaRPr lang="en-US" altLang="en-US" sz="3200" b="0" i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3318" name="Text Box 10"/>
          <p:cNvSpPr txBox="1"/>
          <p:nvPr/>
        </p:nvSpPr>
        <p:spPr>
          <a:xfrm>
            <a:off x="1447800" y="76519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Toán</a:t>
            </a:r>
          </a:p>
        </p:txBody>
      </p:sp>
      <p:sp>
        <p:nvSpPr>
          <p:cNvPr id="6155" name="Text Box 11"/>
          <p:cNvSpPr txBox="1"/>
          <p:nvPr/>
        </p:nvSpPr>
        <p:spPr>
          <a:xfrm>
            <a:off x="1447800" y="660401"/>
            <a:ext cx="9144000" cy="58356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blipFill rotWithShape="1">
                  <a:blip r:embed="rId5"/>
                </a:blip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Thực hành đo độ dài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634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634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 descr="GEOMTRY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609600"/>
            <a:ext cx="19050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16" descr="Froc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0"/>
            <a:ext cx="1752600" cy="144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4769893" y="1060937"/>
            <a:ext cx="243840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200" u="sng" dirty="0" err="1">
                <a:solidFill>
                  <a:schemeClr val="accent6">
                    <a:lumMod val="10000"/>
                  </a:schemeClr>
                </a:solidFill>
              </a:rPr>
              <a:t>Toán</a:t>
            </a:r>
            <a:endParaRPr lang="en-US" altLang="en-US" sz="3200" u="sng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6155" name="Text Box 11"/>
          <p:cNvSpPr txBox="1"/>
          <p:nvPr/>
        </p:nvSpPr>
        <p:spPr>
          <a:xfrm>
            <a:off x="1447800" y="1634628"/>
            <a:ext cx="9144000" cy="58356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blipFill rotWithShape="1">
                  <a:blip r:embed="rId6"/>
                </a:blip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Thực hành đo độ dài</a:t>
            </a:r>
          </a:p>
        </p:txBody>
      </p:sp>
      <p:graphicFrame>
        <p:nvGraphicFramePr>
          <p:cNvPr id="2" name="Group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895248"/>
              </p:ext>
            </p:extLst>
          </p:nvPr>
        </p:nvGraphicFramePr>
        <p:xfrm>
          <a:off x="2044383" y="3547505"/>
          <a:ext cx="8153400" cy="3124200"/>
        </p:xfrm>
        <a:graphic>
          <a:graphicData uri="http://schemas.openxmlformats.org/drawingml/2006/table">
            <a:tbl>
              <a:tblPr/>
              <a:tblGrid>
                <a:gridCol w="3962400"/>
                <a:gridCol w="4191000"/>
              </a:tblGrid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 EV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 EV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 EV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 EV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 EV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 EV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 EV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 EV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73" name="Text Box 36"/>
          <p:cNvSpPr txBox="1">
            <a:spLocks noChangeArrowheads="1"/>
          </p:cNvSpPr>
          <p:nvPr/>
        </p:nvSpPr>
        <p:spPr bwMode="auto">
          <a:xfrm>
            <a:off x="2026693" y="3606671"/>
            <a:ext cx="39624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200" dirty="0" err="1">
                <a:solidFill>
                  <a:schemeClr val="accent6">
                    <a:lumMod val="10000"/>
                  </a:schemeClr>
                </a:solidFill>
              </a:rPr>
              <a:t>Đoạn</a:t>
            </a:r>
            <a:r>
              <a:rPr lang="en-US" altLang="en-US" sz="32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altLang="en-US" sz="3200" dirty="0" err="1">
                <a:solidFill>
                  <a:schemeClr val="accent6">
                    <a:lumMod val="10000"/>
                  </a:schemeClr>
                </a:solidFill>
              </a:rPr>
              <a:t>thẳng</a:t>
            </a:r>
            <a:endParaRPr lang="en-US" altLang="en-US" sz="32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6174" name="Text Box 37"/>
          <p:cNvSpPr txBox="1">
            <a:spLocks noChangeArrowheads="1"/>
          </p:cNvSpPr>
          <p:nvPr/>
        </p:nvSpPr>
        <p:spPr bwMode="auto">
          <a:xfrm>
            <a:off x="6370093" y="3612686"/>
            <a:ext cx="38100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200" dirty="0" err="1">
                <a:solidFill>
                  <a:schemeClr val="accent6">
                    <a:lumMod val="10000"/>
                  </a:schemeClr>
                </a:solidFill>
              </a:rPr>
              <a:t>Độ</a:t>
            </a:r>
            <a:r>
              <a:rPr lang="en-US" altLang="en-US" sz="32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altLang="en-US" sz="3200" dirty="0" err="1">
                <a:solidFill>
                  <a:schemeClr val="accent6">
                    <a:lumMod val="10000"/>
                  </a:schemeClr>
                </a:solidFill>
              </a:rPr>
              <a:t>dài</a:t>
            </a:r>
            <a:endParaRPr lang="en-US" altLang="en-US" sz="32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7207" name="Text Box 39"/>
          <p:cNvSpPr txBox="1">
            <a:spLocks noChangeArrowheads="1"/>
          </p:cNvSpPr>
          <p:nvPr/>
        </p:nvSpPr>
        <p:spPr bwMode="auto">
          <a:xfrm>
            <a:off x="3052549" y="4422771"/>
            <a:ext cx="15240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200" b="0" dirty="0">
                <a:solidFill>
                  <a:schemeClr val="accent6">
                    <a:lumMod val="10000"/>
                  </a:schemeClr>
                </a:solidFill>
              </a:rPr>
              <a:t>AB</a:t>
            </a:r>
          </a:p>
        </p:txBody>
      </p:sp>
      <p:sp>
        <p:nvSpPr>
          <p:cNvPr id="7208" name="Text Box 40"/>
          <p:cNvSpPr txBox="1">
            <a:spLocks noChangeArrowheads="1"/>
          </p:cNvSpPr>
          <p:nvPr/>
        </p:nvSpPr>
        <p:spPr bwMode="auto">
          <a:xfrm>
            <a:off x="3048000" y="5216906"/>
            <a:ext cx="15240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200" b="0" dirty="0">
                <a:solidFill>
                  <a:schemeClr val="accent6">
                    <a:lumMod val="10000"/>
                  </a:schemeClr>
                </a:solidFill>
              </a:rPr>
              <a:t>CD</a:t>
            </a:r>
          </a:p>
        </p:txBody>
      </p:sp>
      <p:sp>
        <p:nvSpPr>
          <p:cNvPr id="7209" name="Text Box 41"/>
          <p:cNvSpPr txBox="1">
            <a:spLocks noChangeArrowheads="1"/>
          </p:cNvSpPr>
          <p:nvPr/>
        </p:nvSpPr>
        <p:spPr bwMode="auto">
          <a:xfrm>
            <a:off x="2971800" y="5917566"/>
            <a:ext cx="16764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200" b="0" dirty="0">
                <a:solidFill>
                  <a:schemeClr val="accent6">
                    <a:lumMod val="10000"/>
                  </a:schemeClr>
                </a:solidFill>
              </a:rPr>
              <a:t>EG</a:t>
            </a:r>
          </a:p>
        </p:txBody>
      </p:sp>
      <p:sp>
        <p:nvSpPr>
          <p:cNvPr id="7210" name="Text Box 42"/>
          <p:cNvSpPr txBox="1">
            <a:spLocks noChangeArrowheads="1"/>
          </p:cNvSpPr>
          <p:nvPr/>
        </p:nvSpPr>
        <p:spPr bwMode="auto">
          <a:xfrm>
            <a:off x="7118128" y="4408295"/>
            <a:ext cx="16764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200" b="0" dirty="0">
                <a:solidFill>
                  <a:schemeClr val="accent6">
                    <a:lumMod val="10000"/>
                  </a:schemeClr>
                </a:solidFill>
              </a:rPr>
              <a:t>5</a:t>
            </a:r>
            <a:r>
              <a:rPr lang="en-US" altLang="en-US" sz="3200" b="0">
                <a:solidFill>
                  <a:schemeClr val="accent6">
                    <a:lumMod val="10000"/>
                  </a:schemeClr>
                </a:solidFill>
              </a:rPr>
              <a:t>cm</a:t>
            </a:r>
            <a:endParaRPr lang="en-US" altLang="en-US" sz="3200" b="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7211" name="Text Box 43"/>
          <p:cNvSpPr txBox="1">
            <a:spLocks noChangeArrowheads="1"/>
          </p:cNvSpPr>
          <p:nvPr/>
        </p:nvSpPr>
        <p:spPr bwMode="auto">
          <a:xfrm>
            <a:off x="6737128" y="5227142"/>
            <a:ext cx="24384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200" b="0">
                <a:solidFill>
                  <a:schemeClr val="accent6">
                    <a:lumMod val="10000"/>
                  </a:schemeClr>
                </a:solidFill>
              </a:rPr>
              <a:t>8cm</a:t>
            </a:r>
            <a:endParaRPr lang="en-US" altLang="en-US" sz="3200" b="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7212" name="Text Box 44"/>
          <p:cNvSpPr txBox="1">
            <a:spLocks noChangeArrowheads="1"/>
          </p:cNvSpPr>
          <p:nvPr/>
        </p:nvSpPr>
        <p:spPr bwMode="auto">
          <a:xfrm>
            <a:off x="6339954" y="6013900"/>
            <a:ext cx="32004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200" b="0" dirty="0">
                <a:solidFill>
                  <a:schemeClr val="accent6">
                    <a:lumMod val="10000"/>
                  </a:schemeClr>
                </a:solidFill>
              </a:rPr>
              <a:t>1dm 2cm</a:t>
            </a:r>
          </a:p>
        </p:txBody>
      </p:sp>
      <p:sp>
        <p:nvSpPr>
          <p:cNvPr id="6181" name="Text Box 37"/>
          <p:cNvSpPr txBox="1">
            <a:spLocks noChangeArrowheads="1"/>
          </p:cNvSpPr>
          <p:nvPr/>
        </p:nvSpPr>
        <p:spPr bwMode="auto">
          <a:xfrm>
            <a:off x="457200" y="2675393"/>
            <a:ext cx="1148503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3200" dirty="0">
                <a:solidFill>
                  <a:srgbClr val="FF0000"/>
                </a:solidFill>
              </a:rPr>
              <a:t>1. </a:t>
            </a:r>
            <a:r>
              <a:rPr lang="en-US" altLang="en-US" sz="3200" dirty="0" err="1">
                <a:solidFill>
                  <a:srgbClr val="FF0000"/>
                </a:solidFill>
              </a:rPr>
              <a:t>Hãy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vẽ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các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đoạn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thẳng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có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độ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dài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được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nêu</a:t>
            </a:r>
            <a:r>
              <a:rPr lang="en-US" altLang="en-US" sz="3200" dirty="0">
                <a:solidFill>
                  <a:srgbClr val="FF0000"/>
                </a:solidFill>
              </a:rPr>
              <a:t> ở </a:t>
            </a:r>
            <a:r>
              <a:rPr lang="en-US" altLang="en-US" sz="3200" dirty="0" err="1">
                <a:solidFill>
                  <a:srgbClr val="FF0000"/>
                </a:solidFill>
              </a:rPr>
              <a:t>bảng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sau</a:t>
            </a:r>
            <a:r>
              <a:rPr lang="en-US" altLang="en-US" sz="32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069911" y="556505"/>
            <a:ext cx="75745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200" smtClean="0">
                <a:solidFill>
                  <a:schemeClr val="accent6">
                    <a:lumMod val="10000"/>
                  </a:schemeClr>
                </a:solidFill>
              </a:rPr>
              <a:t>Thứ hai, ngày 22 tháng 11 năm 2021</a:t>
            </a:r>
            <a:endParaRPr lang="en-US" altLang="en-US" sz="3200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/>
      <p:bldP spid="6173" grpId="0"/>
      <p:bldP spid="6174" grpId="0"/>
      <p:bldP spid="7207" grpId="0"/>
      <p:bldP spid="7208" grpId="0"/>
      <p:bldP spid="7209" grpId="0"/>
      <p:bldP spid="7210" grpId="0"/>
      <p:bldP spid="7211" grpId="0"/>
      <p:bldP spid="7212" grpId="0"/>
      <p:bldP spid="61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2" name="Rectangle 42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3581400"/>
            <a:ext cx="9144000" cy="7620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fontAlgn="base">
              <a:spcAft>
                <a:spcPct val="0"/>
              </a:spcAft>
              <a:buNone/>
              <a:defRPr/>
            </a:pPr>
            <a:r>
              <a:rPr lang="en-US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kern="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kern="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kern="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2400" kern="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400" kern="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2400" kern="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 AB </a:t>
            </a:r>
            <a:r>
              <a:rPr lang="en-US" altLang="en-US" sz="2400" kern="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kern="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2400" kern="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kern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400" ker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kern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5cm</a:t>
            </a:r>
            <a:r>
              <a:rPr lang="en-US" altLang="en-US" sz="2400" kern="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0283" name="Picture 43" descr="thuo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363" y="2420938"/>
            <a:ext cx="8305800" cy="1160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84" name="Line 44"/>
          <p:cNvSpPr/>
          <p:nvPr/>
        </p:nvSpPr>
        <p:spPr>
          <a:xfrm flipH="1" flipV="1">
            <a:off x="2344738" y="2392363"/>
            <a:ext cx="1922461" cy="7725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2" name="Group 45"/>
          <p:cNvGrpSpPr/>
          <p:nvPr/>
        </p:nvGrpSpPr>
        <p:grpSpPr>
          <a:xfrm>
            <a:off x="2334260" y="1079183"/>
            <a:ext cx="1932939" cy="1295400"/>
            <a:chOff x="1722" y="2880"/>
            <a:chExt cx="1563" cy="816"/>
          </a:xfrm>
        </p:grpSpPr>
        <p:sp>
          <p:nvSpPr>
            <p:cNvPr id="6163" name="Rectangle 46"/>
            <p:cNvSpPr/>
            <p:nvPr/>
          </p:nvSpPr>
          <p:spPr>
            <a:xfrm>
              <a:off x="1722" y="3648"/>
              <a:ext cx="1563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pic>
          <p:nvPicPr>
            <p:cNvPr id="6164" name="Picture 47" descr="pen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28" y="2880"/>
              <a:ext cx="811" cy="81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" name="Group 48"/>
          <p:cNvGrpSpPr/>
          <p:nvPr/>
        </p:nvGrpSpPr>
        <p:grpSpPr>
          <a:xfrm>
            <a:off x="1828199" y="1832932"/>
            <a:ext cx="568834" cy="953154"/>
            <a:chOff x="288" y="1697"/>
            <a:chExt cx="257" cy="429"/>
          </a:xfrm>
        </p:grpSpPr>
        <p:sp>
          <p:nvSpPr>
            <p:cNvPr id="6161" name="Oval 49"/>
            <p:cNvSpPr/>
            <p:nvPr/>
          </p:nvSpPr>
          <p:spPr>
            <a:xfrm>
              <a:off x="487" y="192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6162" name="Text Box 50"/>
            <p:cNvSpPr txBox="1"/>
            <p:nvPr/>
          </p:nvSpPr>
          <p:spPr>
            <a:xfrm>
              <a:off x="288" y="1697"/>
              <a:ext cx="257" cy="4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en-US" sz="2800" dirty="0">
                  <a:solidFill>
                    <a:srgbClr val="FF0000"/>
                  </a:solidFill>
                  <a:latin typeface="Arial" panose="020B0604020202020204" pitchFamily="34" charset="0"/>
                </a:rPr>
                <a:t>A</a:t>
              </a:r>
            </a:p>
            <a:p>
              <a:pPr eaLnBrk="1" hangingPunct="1"/>
              <a:endPara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51"/>
          <p:cNvGrpSpPr/>
          <p:nvPr/>
        </p:nvGrpSpPr>
        <p:grpSpPr>
          <a:xfrm>
            <a:off x="4240977" y="1784298"/>
            <a:ext cx="555625" cy="675005"/>
            <a:chOff x="2215" y="1658"/>
            <a:chExt cx="279" cy="313"/>
          </a:xfrm>
        </p:grpSpPr>
        <p:sp>
          <p:nvSpPr>
            <p:cNvPr id="6159" name="Oval 52"/>
            <p:cNvSpPr/>
            <p:nvPr/>
          </p:nvSpPr>
          <p:spPr>
            <a:xfrm>
              <a:off x="2215" y="1923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6160" name="Text Box 53"/>
            <p:cNvSpPr txBox="1"/>
            <p:nvPr/>
          </p:nvSpPr>
          <p:spPr>
            <a:xfrm>
              <a:off x="2237" y="1658"/>
              <a:ext cx="257" cy="24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en-US" sz="2800" dirty="0">
                  <a:solidFill>
                    <a:srgbClr val="FF0000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10295" name="Text Box 55"/>
          <p:cNvSpPr txBox="1">
            <a:spLocks noChangeArrowheads="1"/>
          </p:cNvSpPr>
          <p:nvPr/>
        </p:nvSpPr>
        <p:spPr bwMode="auto">
          <a:xfrm>
            <a:off x="3276600" y="1584325"/>
            <a:ext cx="1600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800" dirty="0" smtClean="0">
                <a:solidFill>
                  <a:schemeClr val="accent4">
                    <a:lumMod val="50000"/>
                  </a:schemeClr>
                </a:solidFill>
              </a:rPr>
              <a:t>5</a:t>
            </a:r>
            <a:r>
              <a:rPr lang="en-US" altLang="en-US" sz="2800" smtClean="0">
                <a:solidFill>
                  <a:schemeClr val="accent4">
                    <a:lumMod val="50000"/>
                  </a:schemeClr>
                </a:solidFill>
              </a:rPr>
              <a:t>cm</a:t>
            </a:r>
            <a:endParaRPr lang="en-US" alt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153" name="AutoShape 56"/>
          <p:cNvSpPr/>
          <p:nvPr/>
        </p:nvSpPr>
        <p:spPr>
          <a:xfrm rot="-5400000">
            <a:off x="3232308" y="1263491"/>
            <a:ext cx="164783" cy="1904999"/>
          </a:xfrm>
          <a:prstGeom prst="rightBrace">
            <a:avLst>
              <a:gd name="adj1" fmla="val 150000"/>
              <a:gd name="adj2" fmla="val 50000"/>
            </a:avLst>
          </a:prstGeom>
          <a:noFill/>
          <a:ln w="38100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algn="ctr"/>
            <a:endParaRPr lang="en-US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10309" name="Text Box 69"/>
          <p:cNvSpPr txBox="1">
            <a:spLocks noChangeArrowheads="1"/>
          </p:cNvSpPr>
          <p:nvPr/>
        </p:nvSpPr>
        <p:spPr bwMode="auto">
          <a:xfrm>
            <a:off x="1600201" y="4572000"/>
            <a:ext cx="9143365" cy="173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2500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b="0" dirty="0">
                <a:solidFill>
                  <a:srgbClr val="0000FF"/>
                </a:solidFill>
              </a:rPr>
              <a:t>  </a:t>
            </a:r>
            <a:r>
              <a:rPr lang="en-US" altLang="en-US" sz="2800" b="0" dirty="0">
                <a:solidFill>
                  <a:schemeClr val="accent4">
                    <a:lumMod val="50000"/>
                  </a:schemeClr>
                </a:solidFill>
              </a:rPr>
              <a:t>- </a:t>
            </a:r>
            <a:r>
              <a:rPr lang="en-US" altLang="en-US" sz="2400" b="0" dirty="0" err="1">
                <a:solidFill>
                  <a:schemeClr val="accent4">
                    <a:lumMod val="50000"/>
                  </a:schemeClr>
                </a:solidFill>
              </a:rPr>
              <a:t>Đặt</a:t>
            </a:r>
            <a:r>
              <a:rPr lang="en-US" altLang="en-US" sz="2400" b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accent4">
                    <a:lumMod val="50000"/>
                  </a:schemeClr>
                </a:solidFill>
              </a:rPr>
              <a:t>thước</a:t>
            </a:r>
            <a:r>
              <a:rPr lang="en-US" altLang="en-US" sz="2400" b="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altLang="en-US" sz="2400" b="0" dirty="0" err="1">
                <a:solidFill>
                  <a:schemeClr val="accent4">
                    <a:lumMod val="50000"/>
                  </a:schemeClr>
                </a:solidFill>
              </a:rPr>
              <a:t>kẻ</a:t>
            </a:r>
            <a:r>
              <a:rPr lang="en-US" altLang="en-US" sz="2400" b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accent4">
                    <a:lumMod val="50000"/>
                  </a:schemeClr>
                </a:solidFill>
              </a:rPr>
              <a:t>một</a:t>
            </a:r>
            <a:r>
              <a:rPr lang="en-US" altLang="en-US" sz="2400" b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accent4">
                    <a:lumMod val="50000"/>
                  </a:schemeClr>
                </a:solidFill>
              </a:rPr>
              <a:t>đoạn</a:t>
            </a:r>
            <a:r>
              <a:rPr lang="en-US" altLang="en-US" sz="2400" b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accent4">
                    <a:lumMod val="50000"/>
                  </a:schemeClr>
                </a:solidFill>
              </a:rPr>
              <a:t>thẳng</a:t>
            </a:r>
            <a:r>
              <a:rPr lang="en-US" altLang="en-US" sz="2400" b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accent4">
                    <a:lumMod val="50000"/>
                  </a:schemeClr>
                </a:solidFill>
              </a:rPr>
              <a:t>bắt</a:t>
            </a:r>
            <a:r>
              <a:rPr lang="en-US" altLang="en-US" sz="2400" b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accent4">
                    <a:lumMod val="50000"/>
                  </a:schemeClr>
                </a:solidFill>
              </a:rPr>
              <a:t>đầu</a:t>
            </a:r>
            <a:r>
              <a:rPr lang="en-US" altLang="en-US" sz="2400" b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accent4">
                    <a:lumMod val="50000"/>
                  </a:schemeClr>
                </a:solidFill>
              </a:rPr>
              <a:t>từ</a:t>
            </a:r>
            <a:r>
              <a:rPr lang="en-US" altLang="en-US" sz="2400" b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accent4">
                    <a:lumMod val="50000"/>
                  </a:schemeClr>
                </a:solidFill>
              </a:rPr>
              <a:t>vạch</a:t>
            </a:r>
            <a:r>
              <a:rPr lang="en-US" altLang="en-US" sz="2400" b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accent4">
                    <a:lumMod val="50000"/>
                  </a:schemeClr>
                </a:solidFill>
              </a:rPr>
              <a:t>ghi</a:t>
            </a:r>
            <a:r>
              <a:rPr lang="en-US" altLang="en-US" sz="2400" b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accent4">
                    <a:lumMod val="50000"/>
                  </a:schemeClr>
                </a:solidFill>
              </a:rPr>
              <a:t>số</a:t>
            </a:r>
            <a:r>
              <a:rPr lang="en-US" altLang="en-US" sz="2400" b="0" dirty="0">
                <a:solidFill>
                  <a:schemeClr val="accent4">
                    <a:lumMod val="50000"/>
                  </a:schemeClr>
                </a:solidFill>
              </a:rPr>
              <a:t> 0 </a:t>
            </a:r>
            <a:r>
              <a:rPr lang="en-US" altLang="en-US" sz="2400" b="0" dirty="0" err="1">
                <a:solidFill>
                  <a:schemeClr val="accent4">
                    <a:lumMod val="50000"/>
                  </a:schemeClr>
                </a:solidFill>
              </a:rPr>
              <a:t>đến</a:t>
            </a:r>
            <a:r>
              <a:rPr lang="en-US" altLang="en-US" sz="2400" b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accent4">
                    <a:lumMod val="50000"/>
                  </a:schemeClr>
                </a:solidFill>
              </a:rPr>
              <a:t>vạch</a:t>
            </a:r>
            <a:r>
              <a:rPr lang="en-US" altLang="en-US" sz="2400" b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accent4">
                    <a:lumMod val="50000"/>
                  </a:schemeClr>
                </a:solidFill>
              </a:rPr>
              <a:t>ghi</a:t>
            </a:r>
            <a:r>
              <a:rPr lang="en-US" altLang="en-US" sz="2400" b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400" b="0" err="1">
                <a:solidFill>
                  <a:schemeClr val="accent4">
                    <a:lumMod val="50000"/>
                  </a:schemeClr>
                </a:solidFill>
              </a:rPr>
              <a:t>số</a:t>
            </a:r>
            <a:r>
              <a:rPr lang="en-US" altLang="en-US" sz="2400" b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400" b="0" smtClean="0">
                <a:solidFill>
                  <a:schemeClr val="accent4">
                    <a:lumMod val="50000"/>
                  </a:schemeClr>
                </a:solidFill>
              </a:rPr>
              <a:t>5. </a:t>
            </a:r>
            <a:endParaRPr lang="en-US" altLang="en-US" sz="2400" b="0" dirty="0">
              <a:solidFill>
                <a:schemeClr val="accent4">
                  <a:lumMod val="50000"/>
                </a:schemeClr>
              </a:solidFill>
            </a:endParaRPr>
          </a:p>
          <a:p>
            <a:pPr eaLnBrk="0" fontAlgn="base" hangingPunct="0">
              <a:spcBef>
                <a:spcPct val="10000"/>
              </a:spcBef>
              <a:spcAft>
                <a:spcPct val="0"/>
              </a:spcAft>
              <a:defRPr/>
            </a:pPr>
            <a:r>
              <a:rPr lang="en-US" altLang="en-US" sz="2400" b="0" dirty="0">
                <a:solidFill>
                  <a:schemeClr val="accent4">
                    <a:lumMod val="50000"/>
                  </a:schemeClr>
                </a:solidFill>
              </a:rPr>
              <a:t>    </a:t>
            </a:r>
            <a:r>
              <a:rPr lang="en-US" altLang="en-US" sz="2800" b="0" dirty="0">
                <a:solidFill>
                  <a:schemeClr val="accent4">
                    <a:lumMod val="50000"/>
                  </a:schemeClr>
                </a:solidFill>
              </a:rPr>
              <a:t>-</a:t>
            </a:r>
            <a:r>
              <a:rPr lang="en-US" altLang="en-US" sz="2400" b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accent4">
                    <a:lumMod val="50000"/>
                  </a:schemeClr>
                </a:solidFill>
              </a:rPr>
              <a:t>Nhấc</a:t>
            </a:r>
            <a:r>
              <a:rPr lang="en-US" altLang="en-US" sz="2400" b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accent4">
                    <a:lumMod val="50000"/>
                  </a:schemeClr>
                </a:solidFill>
              </a:rPr>
              <a:t>thước</a:t>
            </a:r>
            <a:r>
              <a:rPr lang="en-US" altLang="en-US" sz="2400" b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accent4">
                    <a:lumMod val="50000"/>
                  </a:schemeClr>
                </a:solidFill>
              </a:rPr>
              <a:t>ra</a:t>
            </a:r>
            <a:r>
              <a:rPr lang="en-US" altLang="en-US" sz="2400" b="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altLang="en-US" sz="2400" b="0" dirty="0" err="1">
                <a:solidFill>
                  <a:schemeClr val="accent4">
                    <a:lumMod val="50000"/>
                  </a:schemeClr>
                </a:solidFill>
              </a:rPr>
              <a:t>ghi</a:t>
            </a:r>
            <a:r>
              <a:rPr lang="en-US" altLang="en-US" sz="2400" b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accent4">
                    <a:lumMod val="50000"/>
                  </a:schemeClr>
                </a:solidFill>
              </a:rPr>
              <a:t>chữ</a:t>
            </a:r>
            <a:r>
              <a:rPr lang="en-US" altLang="en-US" sz="2400" b="0" dirty="0">
                <a:solidFill>
                  <a:schemeClr val="accent4">
                    <a:lumMod val="50000"/>
                  </a:schemeClr>
                </a:solidFill>
              </a:rPr>
              <a:t> A </a:t>
            </a:r>
            <a:r>
              <a:rPr lang="en-US" altLang="en-US" sz="2400" b="0" dirty="0" err="1">
                <a:solidFill>
                  <a:schemeClr val="accent4">
                    <a:lumMod val="50000"/>
                  </a:schemeClr>
                </a:solidFill>
              </a:rPr>
              <a:t>và</a:t>
            </a:r>
            <a:r>
              <a:rPr lang="en-US" altLang="en-US" sz="2400" b="0" dirty="0">
                <a:solidFill>
                  <a:schemeClr val="accent4">
                    <a:lumMod val="50000"/>
                  </a:schemeClr>
                </a:solidFill>
              </a:rPr>
              <a:t> B ở </a:t>
            </a:r>
            <a:r>
              <a:rPr lang="en-US" altLang="en-US" sz="2400" b="0" dirty="0" err="1">
                <a:solidFill>
                  <a:schemeClr val="accent4">
                    <a:lumMod val="50000"/>
                  </a:schemeClr>
                </a:solidFill>
              </a:rPr>
              <a:t>hai</a:t>
            </a:r>
            <a:r>
              <a:rPr lang="en-US" altLang="en-US" sz="2400" b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accent4">
                    <a:lumMod val="50000"/>
                  </a:schemeClr>
                </a:solidFill>
              </a:rPr>
              <a:t>đầu</a:t>
            </a:r>
            <a:r>
              <a:rPr lang="en-US" altLang="en-US" sz="2400" b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accent4">
                    <a:lumMod val="50000"/>
                  </a:schemeClr>
                </a:solidFill>
              </a:rPr>
              <a:t>đoạn</a:t>
            </a:r>
            <a:r>
              <a:rPr lang="en-US" altLang="en-US" sz="2400" b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accent4">
                    <a:lumMod val="50000"/>
                  </a:schemeClr>
                </a:solidFill>
              </a:rPr>
              <a:t>thẳng</a:t>
            </a:r>
            <a:r>
              <a:rPr lang="en-US" altLang="en-US" sz="2400" b="0" dirty="0">
                <a:solidFill>
                  <a:schemeClr val="accent4">
                    <a:lumMod val="50000"/>
                  </a:schemeClr>
                </a:solidFill>
              </a:rPr>
              <a:t>. Ta </a:t>
            </a:r>
            <a:r>
              <a:rPr lang="en-US" altLang="en-US" sz="2400" b="0" dirty="0" err="1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altLang="en-US" sz="2400" b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accent4">
                    <a:lumMod val="50000"/>
                  </a:schemeClr>
                </a:solidFill>
              </a:rPr>
              <a:t>đoạn</a:t>
            </a:r>
            <a:r>
              <a:rPr lang="en-US" altLang="en-US" sz="2400" b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400" b="0" dirty="0" err="1">
                <a:solidFill>
                  <a:schemeClr val="accent4">
                    <a:lumMod val="50000"/>
                  </a:schemeClr>
                </a:solidFill>
              </a:rPr>
              <a:t>thẳng</a:t>
            </a:r>
            <a:r>
              <a:rPr lang="en-US" altLang="en-US" sz="2400" b="0" dirty="0">
                <a:solidFill>
                  <a:schemeClr val="accent4">
                    <a:lumMod val="50000"/>
                  </a:schemeClr>
                </a:solidFill>
              </a:rPr>
              <a:t> AB </a:t>
            </a:r>
            <a:r>
              <a:rPr lang="en-US" altLang="en-US" sz="2400" b="0" err="1">
                <a:solidFill>
                  <a:schemeClr val="accent4">
                    <a:lumMod val="50000"/>
                  </a:schemeClr>
                </a:solidFill>
              </a:rPr>
              <a:t>dài</a:t>
            </a:r>
            <a:r>
              <a:rPr lang="en-US" altLang="en-US" sz="2400" b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400" b="0" smtClean="0">
                <a:solidFill>
                  <a:schemeClr val="accent4">
                    <a:lumMod val="50000"/>
                  </a:schemeClr>
                </a:solidFill>
              </a:rPr>
              <a:t>5cm</a:t>
            </a:r>
            <a:r>
              <a:rPr lang="en-US" altLang="en-US" sz="2400" b="0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0311" name="Text Box 71"/>
          <p:cNvSpPr txBox="1">
            <a:spLocks noChangeArrowheads="1"/>
          </p:cNvSpPr>
          <p:nvPr/>
        </p:nvSpPr>
        <p:spPr bwMode="auto">
          <a:xfrm>
            <a:off x="1752600" y="4038601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25000"/>
              </a:spcBef>
              <a:spcAft>
                <a:spcPct val="0"/>
              </a:spcAft>
              <a:defRPr/>
            </a:pPr>
            <a:r>
              <a:rPr lang="en-US" altLang="en-US" sz="2400" u="sng" dirty="0" err="1">
                <a:solidFill>
                  <a:schemeClr val="accent4">
                    <a:lumMod val="50000"/>
                  </a:schemeClr>
                </a:solidFill>
              </a:rPr>
              <a:t>Cách</a:t>
            </a:r>
            <a:r>
              <a:rPr lang="en-US" altLang="en-US" sz="2400" u="sng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400" u="sng" dirty="0" err="1">
                <a:solidFill>
                  <a:schemeClr val="accent4">
                    <a:lumMod val="50000"/>
                  </a:schemeClr>
                </a:solidFill>
              </a:rPr>
              <a:t>vẽ</a:t>
            </a:r>
            <a:r>
              <a:rPr lang="en-US" altLang="en-US" sz="2400" u="sng" dirty="0">
                <a:solidFill>
                  <a:schemeClr val="accent4">
                    <a:lumMod val="50000"/>
                  </a:schemeClr>
                </a:solidFill>
              </a:rPr>
              <a:t> 1</a:t>
            </a:r>
            <a:r>
              <a:rPr lang="en-US" altLang="en-US" sz="2400" dirty="0">
                <a:solidFill>
                  <a:schemeClr val="accent4">
                    <a:lumMod val="50000"/>
                  </a:schemeClr>
                </a:solidFill>
              </a:rPr>
              <a:t>: </a:t>
            </a:r>
          </a:p>
        </p:txBody>
      </p:sp>
      <p:sp>
        <p:nvSpPr>
          <p:cNvPr id="6156" name="Text Box 19"/>
          <p:cNvSpPr txBox="1"/>
          <p:nvPr/>
        </p:nvSpPr>
        <p:spPr>
          <a:xfrm>
            <a:off x="1524000" y="0"/>
            <a:ext cx="9144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7" name="Text Box 20"/>
          <p:cNvSpPr txBox="1">
            <a:spLocks noChangeArrowheads="1"/>
          </p:cNvSpPr>
          <p:nvPr/>
        </p:nvSpPr>
        <p:spPr bwMode="auto">
          <a:xfrm>
            <a:off x="1524000" y="144146"/>
            <a:ext cx="914400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200" u="sng" dirty="0" err="1">
                <a:solidFill>
                  <a:schemeClr val="accent6">
                    <a:lumMod val="10000"/>
                  </a:schemeClr>
                </a:solidFill>
              </a:rPr>
              <a:t>Toán</a:t>
            </a:r>
            <a:endParaRPr lang="en-US" altLang="en-US" sz="3200" u="sng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6155" name="Text Box 11"/>
          <p:cNvSpPr txBox="1"/>
          <p:nvPr/>
        </p:nvSpPr>
        <p:spPr>
          <a:xfrm>
            <a:off x="1599565" y="686436"/>
            <a:ext cx="9144000" cy="58356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blipFill rotWithShape="1">
                  <a:blip r:embed="rId5"/>
                </a:blip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Thực hành đo độ dài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301 L 0.29896 0.00301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1000"/>
                                        <p:tgtEl>
                                          <p:spTgt spid="1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500"/>
                                        <p:tgtEl>
                                          <p:spTgt spid="10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10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2" grpId="0" build="p"/>
      <p:bldP spid="10295" grpId="0"/>
      <p:bldP spid="6153" grpId="0" animBg="1"/>
      <p:bldP spid="10309" grpId="0"/>
      <p:bldP spid="103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747</Words>
  <Application>Microsoft Office PowerPoint</Application>
  <PresentationFormat>Widescreen</PresentationFormat>
  <Paragraphs>133</Paragraphs>
  <Slides>21</Slides>
  <Notes>2</Notes>
  <HiddenSlides>0</HiddenSlides>
  <MMClips>11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Times New Roman EVT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Một vài loại thước dùng để đo độ dài: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MeoMeo</cp:lastModifiedBy>
  <cp:revision>37</cp:revision>
  <dcterms:created xsi:type="dcterms:W3CDTF">2020-08-16T05:34:00Z</dcterms:created>
  <dcterms:modified xsi:type="dcterms:W3CDTF">2021-10-31T11:48:09Z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A9036B93C27240D49D67EBAD119B8C26</vt:lpwstr>
  </property>
  <property fmtid="{D5CDD505-2E9C-101B-9397-08002B2CF9AE}" pid="3" name="KSOProductBuildVer">
    <vt:lpwstr>1033-11.2.0.10296</vt:lpwstr>
  </property>
</Properties>
</file>